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75" r:id="rId3"/>
    <p:sldId id="276" r:id="rId4"/>
    <p:sldId id="273"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7" r:id="rId21"/>
    <p:sldId id="272" r:id="rId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09" autoAdjust="0"/>
    <p:restoredTop sz="80970" autoAdjust="0"/>
  </p:normalViewPr>
  <p:slideViewPr>
    <p:cSldViewPr snapToGrid="0">
      <p:cViewPr varScale="1">
        <p:scale>
          <a:sx n="92" d="100"/>
          <a:sy n="92" d="100"/>
        </p:scale>
        <p:origin x="156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BE73A6-AB71-4689-80FA-7EE9564073E1}" type="doc">
      <dgm:prSet loTypeId="urn:microsoft.com/office/officeart/2005/8/layout/cycle1" loCatId="cycle" qsTypeId="urn:microsoft.com/office/officeart/2005/8/quickstyle/simple1" qsCatId="simple" csTypeId="urn:microsoft.com/office/officeart/2005/8/colors/colorful1" csCatId="colorful" phldr="1"/>
      <dgm:spPr/>
      <dgm:t>
        <a:bodyPr/>
        <a:lstStyle/>
        <a:p>
          <a:endParaRPr lang="fr-FR"/>
        </a:p>
      </dgm:t>
    </dgm:pt>
    <dgm:pt modelId="{8EBAFAF9-9EA2-4B76-92D7-00B77BCB5B38}">
      <dgm:prSet phldrT="[Texte]" custT="1"/>
      <dgm:spPr/>
      <dgm:t>
        <a:bodyPr/>
        <a:lstStyle/>
        <a:p>
          <a:r>
            <a:rPr lang="fr-FR" sz="2800" dirty="0">
              <a:latin typeface="Roboto" panose="02000000000000000000" pitchFamily="2" charset="0"/>
              <a:ea typeface="Roboto" panose="02000000000000000000" pitchFamily="2" charset="0"/>
            </a:rPr>
            <a:t>Accessibilité </a:t>
          </a:r>
        </a:p>
      </dgm:t>
    </dgm:pt>
    <dgm:pt modelId="{10D9E321-23C1-4198-96AA-672574E070B3}" type="parTrans" cxnId="{F4418B75-D08A-4374-B958-367E68D80EC9}">
      <dgm:prSet/>
      <dgm:spPr/>
      <dgm:t>
        <a:bodyPr/>
        <a:lstStyle/>
        <a:p>
          <a:endParaRPr lang="fr-FR" sz="2800">
            <a:latin typeface="Roboto" panose="02000000000000000000" pitchFamily="2" charset="0"/>
            <a:ea typeface="Roboto" panose="02000000000000000000" pitchFamily="2" charset="0"/>
          </a:endParaRPr>
        </a:p>
      </dgm:t>
    </dgm:pt>
    <dgm:pt modelId="{C551867F-F032-44BA-B6EB-DAFD3EB2E614}" type="sibTrans" cxnId="{F4418B75-D08A-4374-B958-367E68D80EC9}">
      <dgm:prSet/>
      <dgm:spPr/>
      <dgm:t>
        <a:bodyPr/>
        <a:lstStyle/>
        <a:p>
          <a:endParaRPr lang="fr-FR" sz="2800">
            <a:latin typeface="Roboto" panose="02000000000000000000" pitchFamily="2" charset="0"/>
            <a:ea typeface="Roboto" panose="02000000000000000000" pitchFamily="2" charset="0"/>
          </a:endParaRPr>
        </a:p>
      </dgm:t>
    </dgm:pt>
    <dgm:pt modelId="{655B7F3A-1FB7-4F45-B290-9FA7849104DE}">
      <dgm:prSet phldrT="[Texte]" custT="1"/>
      <dgm:spPr/>
      <dgm:t>
        <a:bodyPr/>
        <a:lstStyle/>
        <a:p>
          <a:r>
            <a:rPr lang="fr-FR" sz="2800" dirty="0">
              <a:latin typeface="Roboto" panose="02000000000000000000" pitchFamily="2" charset="0"/>
              <a:ea typeface="Roboto" panose="02000000000000000000" pitchFamily="2" charset="0"/>
            </a:rPr>
            <a:t>Identification des besoins</a:t>
          </a:r>
        </a:p>
      </dgm:t>
    </dgm:pt>
    <dgm:pt modelId="{E9D6DB90-DE55-43B8-817D-03A68F236C43}" type="parTrans" cxnId="{365B6C2B-D4B5-40C8-91B8-2DBD647B5D4E}">
      <dgm:prSet/>
      <dgm:spPr/>
      <dgm:t>
        <a:bodyPr/>
        <a:lstStyle/>
        <a:p>
          <a:endParaRPr lang="fr-FR" sz="2800">
            <a:latin typeface="Roboto" panose="02000000000000000000" pitchFamily="2" charset="0"/>
            <a:ea typeface="Roboto" panose="02000000000000000000" pitchFamily="2" charset="0"/>
          </a:endParaRPr>
        </a:p>
      </dgm:t>
    </dgm:pt>
    <dgm:pt modelId="{B1E24325-8E6A-4266-A32F-FFD3936A657D}" type="sibTrans" cxnId="{365B6C2B-D4B5-40C8-91B8-2DBD647B5D4E}">
      <dgm:prSet/>
      <dgm:spPr/>
      <dgm:t>
        <a:bodyPr/>
        <a:lstStyle/>
        <a:p>
          <a:endParaRPr lang="fr-FR" sz="2800">
            <a:latin typeface="Roboto" panose="02000000000000000000" pitchFamily="2" charset="0"/>
            <a:ea typeface="Roboto" panose="02000000000000000000" pitchFamily="2" charset="0"/>
          </a:endParaRPr>
        </a:p>
      </dgm:t>
    </dgm:pt>
    <dgm:pt modelId="{30ABF2C0-AA34-4DA8-9055-55E5C74AEA7E}">
      <dgm:prSet phldrT="[Texte]" custT="1"/>
      <dgm:spPr/>
      <dgm:t>
        <a:bodyPr/>
        <a:lstStyle/>
        <a:p>
          <a:r>
            <a:rPr lang="fr-FR" sz="2800" dirty="0">
              <a:latin typeface="Roboto" panose="02000000000000000000" pitchFamily="2" charset="0"/>
              <a:ea typeface="Roboto" panose="02000000000000000000" pitchFamily="2" charset="0"/>
            </a:rPr>
            <a:t>Adaptation des pratiques</a:t>
          </a:r>
        </a:p>
      </dgm:t>
    </dgm:pt>
    <dgm:pt modelId="{C748EAF8-574F-4F8F-99FC-7530304C2AFB}" type="parTrans" cxnId="{84185432-2D5A-439D-B4F1-2720EB35D176}">
      <dgm:prSet/>
      <dgm:spPr/>
      <dgm:t>
        <a:bodyPr/>
        <a:lstStyle/>
        <a:p>
          <a:endParaRPr lang="fr-FR" sz="2800">
            <a:latin typeface="Roboto" panose="02000000000000000000" pitchFamily="2" charset="0"/>
            <a:ea typeface="Roboto" panose="02000000000000000000" pitchFamily="2" charset="0"/>
          </a:endParaRPr>
        </a:p>
      </dgm:t>
    </dgm:pt>
    <dgm:pt modelId="{E5D351F1-8037-47F1-B38E-4334DF7DDAE4}" type="sibTrans" cxnId="{84185432-2D5A-439D-B4F1-2720EB35D176}">
      <dgm:prSet/>
      <dgm:spPr/>
      <dgm:t>
        <a:bodyPr/>
        <a:lstStyle/>
        <a:p>
          <a:endParaRPr lang="fr-FR" sz="2800">
            <a:latin typeface="Roboto" panose="02000000000000000000" pitchFamily="2" charset="0"/>
            <a:ea typeface="Roboto" panose="02000000000000000000" pitchFamily="2" charset="0"/>
          </a:endParaRPr>
        </a:p>
      </dgm:t>
    </dgm:pt>
    <dgm:pt modelId="{DC2E2A15-0244-48D9-9416-97FB1C8B6925}">
      <dgm:prSet phldrT="[Texte]" custT="1"/>
      <dgm:spPr/>
      <dgm:t>
        <a:bodyPr/>
        <a:lstStyle/>
        <a:p>
          <a:r>
            <a:rPr lang="fr-FR" sz="2800" dirty="0">
              <a:latin typeface="Roboto" panose="02000000000000000000" pitchFamily="2" charset="0"/>
              <a:ea typeface="Roboto" panose="02000000000000000000" pitchFamily="2" charset="0"/>
            </a:rPr>
            <a:t>Personne ressource</a:t>
          </a:r>
        </a:p>
      </dgm:t>
    </dgm:pt>
    <dgm:pt modelId="{A28B945E-386D-46A1-8B65-ABC01AD91D07}" type="parTrans" cxnId="{60BF857E-BC9B-4F79-A524-259BC737E2A0}">
      <dgm:prSet/>
      <dgm:spPr/>
      <dgm:t>
        <a:bodyPr/>
        <a:lstStyle/>
        <a:p>
          <a:endParaRPr lang="fr-FR" sz="2800">
            <a:latin typeface="Roboto" panose="02000000000000000000" pitchFamily="2" charset="0"/>
            <a:ea typeface="Roboto" panose="02000000000000000000" pitchFamily="2" charset="0"/>
          </a:endParaRPr>
        </a:p>
      </dgm:t>
    </dgm:pt>
    <dgm:pt modelId="{14BE5EDE-575F-49F8-AC0E-17DD0F3CD67C}" type="sibTrans" cxnId="{60BF857E-BC9B-4F79-A524-259BC737E2A0}">
      <dgm:prSet/>
      <dgm:spPr/>
      <dgm:t>
        <a:bodyPr/>
        <a:lstStyle/>
        <a:p>
          <a:endParaRPr lang="fr-FR" sz="2800">
            <a:latin typeface="Roboto" panose="02000000000000000000" pitchFamily="2" charset="0"/>
            <a:ea typeface="Roboto" panose="02000000000000000000" pitchFamily="2" charset="0"/>
          </a:endParaRPr>
        </a:p>
      </dgm:t>
    </dgm:pt>
    <dgm:pt modelId="{A2A1A4EA-1D19-4C8E-B414-551CF3246735}" type="pres">
      <dgm:prSet presAssocID="{73BE73A6-AB71-4689-80FA-7EE9564073E1}" presName="cycle" presStyleCnt="0">
        <dgm:presLayoutVars>
          <dgm:dir/>
          <dgm:resizeHandles val="exact"/>
        </dgm:presLayoutVars>
      </dgm:prSet>
      <dgm:spPr/>
      <dgm:t>
        <a:bodyPr/>
        <a:lstStyle/>
        <a:p>
          <a:endParaRPr lang="fr-FR"/>
        </a:p>
      </dgm:t>
    </dgm:pt>
    <dgm:pt modelId="{73EDB11E-EF4B-4B58-A421-079F36A2D83D}" type="pres">
      <dgm:prSet presAssocID="{8EBAFAF9-9EA2-4B76-92D7-00B77BCB5B38}" presName="dummy" presStyleCnt="0"/>
      <dgm:spPr/>
    </dgm:pt>
    <dgm:pt modelId="{85C44E5E-801E-4191-B584-AB290B1D65C7}" type="pres">
      <dgm:prSet presAssocID="{8EBAFAF9-9EA2-4B76-92D7-00B77BCB5B38}" presName="node" presStyleLbl="revTx" presStyleIdx="0" presStyleCnt="4">
        <dgm:presLayoutVars>
          <dgm:bulletEnabled val="1"/>
        </dgm:presLayoutVars>
      </dgm:prSet>
      <dgm:spPr/>
      <dgm:t>
        <a:bodyPr/>
        <a:lstStyle/>
        <a:p>
          <a:endParaRPr lang="fr-FR"/>
        </a:p>
      </dgm:t>
    </dgm:pt>
    <dgm:pt modelId="{E17E8CCD-085C-4C86-8491-8AEE65EE4F32}" type="pres">
      <dgm:prSet presAssocID="{C551867F-F032-44BA-B6EB-DAFD3EB2E614}" presName="sibTrans" presStyleLbl="node1" presStyleIdx="0" presStyleCnt="4"/>
      <dgm:spPr/>
      <dgm:t>
        <a:bodyPr/>
        <a:lstStyle/>
        <a:p>
          <a:endParaRPr lang="fr-FR"/>
        </a:p>
      </dgm:t>
    </dgm:pt>
    <dgm:pt modelId="{02BDBD58-D261-4206-9964-32C8D15EE2CF}" type="pres">
      <dgm:prSet presAssocID="{655B7F3A-1FB7-4F45-B290-9FA7849104DE}" presName="dummy" presStyleCnt="0"/>
      <dgm:spPr/>
    </dgm:pt>
    <dgm:pt modelId="{126599E0-253C-453A-B170-DD5211923AA8}" type="pres">
      <dgm:prSet presAssocID="{655B7F3A-1FB7-4F45-B290-9FA7849104DE}" presName="node" presStyleLbl="revTx" presStyleIdx="1" presStyleCnt="4" custScaleX="137746">
        <dgm:presLayoutVars>
          <dgm:bulletEnabled val="1"/>
        </dgm:presLayoutVars>
      </dgm:prSet>
      <dgm:spPr/>
      <dgm:t>
        <a:bodyPr/>
        <a:lstStyle/>
        <a:p>
          <a:endParaRPr lang="fr-FR"/>
        </a:p>
      </dgm:t>
    </dgm:pt>
    <dgm:pt modelId="{E12EEC69-0E96-4325-846F-8134787F4F1D}" type="pres">
      <dgm:prSet presAssocID="{B1E24325-8E6A-4266-A32F-FFD3936A657D}" presName="sibTrans" presStyleLbl="node1" presStyleIdx="1" presStyleCnt="4"/>
      <dgm:spPr/>
      <dgm:t>
        <a:bodyPr/>
        <a:lstStyle/>
        <a:p>
          <a:endParaRPr lang="fr-FR"/>
        </a:p>
      </dgm:t>
    </dgm:pt>
    <dgm:pt modelId="{CD8E2E16-F26F-4A23-8105-D28EE50526C2}" type="pres">
      <dgm:prSet presAssocID="{30ABF2C0-AA34-4DA8-9055-55E5C74AEA7E}" presName="dummy" presStyleCnt="0"/>
      <dgm:spPr/>
    </dgm:pt>
    <dgm:pt modelId="{6B691B22-6DC5-4B58-8AFC-6AF06712D476}" type="pres">
      <dgm:prSet presAssocID="{30ABF2C0-AA34-4DA8-9055-55E5C74AEA7E}" presName="node" presStyleLbl="revTx" presStyleIdx="2" presStyleCnt="4">
        <dgm:presLayoutVars>
          <dgm:bulletEnabled val="1"/>
        </dgm:presLayoutVars>
      </dgm:prSet>
      <dgm:spPr/>
      <dgm:t>
        <a:bodyPr/>
        <a:lstStyle/>
        <a:p>
          <a:endParaRPr lang="fr-FR"/>
        </a:p>
      </dgm:t>
    </dgm:pt>
    <dgm:pt modelId="{1D40C834-5405-4D1B-B74D-40ED79F27DBE}" type="pres">
      <dgm:prSet presAssocID="{E5D351F1-8037-47F1-B38E-4334DF7DDAE4}" presName="sibTrans" presStyleLbl="node1" presStyleIdx="2" presStyleCnt="4"/>
      <dgm:spPr/>
      <dgm:t>
        <a:bodyPr/>
        <a:lstStyle/>
        <a:p>
          <a:endParaRPr lang="fr-FR"/>
        </a:p>
      </dgm:t>
    </dgm:pt>
    <dgm:pt modelId="{40845A5D-596F-48A6-B5D9-82452E763A59}" type="pres">
      <dgm:prSet presAssocID="{DC2E2A15-0244-48D9-9416-97FB1C8B6925}" presName="dummy" presStyleCnt="0"/>
      <dgm:spPr/>
    </dgm:pt>
    <dgm:pt modelId="{6E90998F-D121-4B64-8AE2-B8434DFA1D31}" type="pres">
      <dgm:prSet presAssocID="{DC2E2A15-0244-48D9-9416-97FB1C8B6925}" presName="node" presStyleLbl="revTx" presStyleIdx="3" presStyleCnt="4">
        <dgm:presLayoutVars>
          <dgm:bulletEnabled val="1"/>
        </dgm:presLayoutVars>
      </dgm:prSet>
      <dgm:spPr/>
      <dgm:t>
        <a:bodyPr/>
        <a:lstStyle/>
        <a:p>
          <a:endParaRPr lang="fr-FR"/>
        </a:p>
      </dgm:t>
    </dgm:pt>
    <dgm:pt modelId="{B43110DA-0937-4BFE-A432-33DB54FF29CA}" type="pres">
      <dgm:prSet presAssocID="{14BE5EDE-575F-49F8-AC0E-17DD0F3CD67C}" presName="sibTrans" presStyleLbl="node1" presStyleIdx="3" presStyleCnt="4"/>
      <dgm:spPr/>
      <dgm:t>
        <a:bodyPr/>
        <a:lstStyle/>
        <a:p>
          <a:endParaRPr lang="fr-FR"/>
        </a:p>
      </dgm:t>
    </dgm:pt>
  </dgm:ptLst>
  <dgm:cxnLst>
    <dgm:cxn modelId="{573E3B07-A158-4EF2-9E0B-49A342C0AC55}" type="presOf" srcId="{C551867F-F032-44BA-B6EB-DAFD3EB2E614}" destId="{E17E8CCD-085C-4C86-8491-8AEE65EE4F32}" srcOrd="0" destOrd="0" presId="urn:microsoft.com/office/officeart/2005/8/layout/cycle1"/>
    <dgm:cxn modelId="{CE784EFA-90B4-4259-9641-8E495D71CB4B}" type="presOf" srcId="{E5D351F1-8037-47F1-B38E-4334DF7DDAE4}" destId="{1D40C834-5405-4D1B-B74D-40ED79F27DBE}" srcOrd="0" destOrd="0" presId="urn:microsoft.com/office/officeart/2005/8/layout/cycle1"/>
    <dgm:cxn modelId="{D248006A-8BA8-4844-84BB-38D6A24F75DF}" type="presOf" srcId="{8EBAFAF9-9EA2-4B76-92D7-00B77BCB5B38}" destId="{85C44E5E-801E-4191-B584-AB290B1D65C7}" srcOrd="0" destOrd="0" presId="urn:microsoft.com/office/officeart/2005/8/layout/cycle1"/>
    <dgm:cxn modelId="{8A17551E-DC40-4129-B8E6-25418528C052}" type="presOf" srcId="{B1E24325-8E6A-4266-A32F-FFD3936A657D}" destId="{E12EEC69-0E96-4325-846F-8134787F4F1D}" srcOrd="0" destOrd="0" presId="urn:microsoft.com/office/officeart/2005/8/layout/cycle1"/>
    <dgm:cxn modelId="{010B2734-56EF-4E76-B5F9-1A6BEECB4CBD}" type="presOf" srcId="{30ABF2C0-AA34-4DA8-9055-55E5C74AEA7E}" destId="{6B691B22-6DC5-4B58-8AFC-6AF06712D476}" srcOrd="0" destOrd="0" presId="urn:microsoft.com/office/officeart/2005/8/layout/cycle1"/>
    <dgm:cxn modelId="{8D7D2648-4ADC-4480-BD2F-785C5011425C}" type="presOf" srcId="{DC2E2A15-0244-48D9-9416-97FB1C8B6925}" destId="{6E90998F-D121-4B64-8AE2-B8434DFA1D31}" srcOrd="0" destOrd="0" presId="urn:microsoft.com/office/officeart/2005/8/layout/cycle1"/>
    <dgm:cxn modelId="{365B6C2B-D4B5-40C8-91B8-2DBD647B5D4E}" srcId="{73BE73A6-AB71-4689-80FA-7EE9564073E1}" destId="{655B7F3A-1FB7-4F45-B290-9FA7849104DE}" srcOrd="1" destOrd="0" parTransId="{E9D6DB90-DE55-43B8-817D-03A68F236C43}" sibTransId="{B1E24325-8E6A-4266-A32F-FFD3936A657D}"/>
    <dgm:cxn modelId="{58031CA9-2142-4187-BE60-C82AE5969646}" type="presOf" srcId="{14BE5EDE-575F-49F8-AC0E-17DD0F3CD67C}" destId="{B43110DA-0937-4BFE-A432-33DB54FF29CA}" srcOrd="0" destOrd="0" presId="urn:microsoft.com/office/officeart/2005/8/layout/cycle1"/>
    <dgm:cxn modelId="{60BF857E-BC9B-4F79-A524-259BC737E2A0}" srcId="{73BE73A6-AB71-4689-80FA-7EE9564073E1}" destId="{DC2E2A15-0244-48D9-9416-97FB1C8B6925}" srcOrd="3" destOrd="0" parTransId="{A28B945E-386D-46A1-8B65-ABC01AD91D07}" sibTransId="{14BE5EDE-575F-49F8-AC0E-17DD0F3CD67C}"/>
    <dgm:cxn modelId="{F4418B75-D08A-4374-B958-367E68D80EC9}" srcId="{73BE73A6-AB71-4689-80FA-7EE9564073E1}" destId="{8EBAFAF9-9EA2-4B76-92D7-00B77BCB5B38}" srcOrd="0" destOrd="0" parTransId="{10D9E321-23C1-4198-96AA-672574E070B3}" sibTransId="{C551867F-F032-44BA-B6EB-DAFD3EB2E614}"/>
    <dgm:cxn modelId="{84185432-2D5A-439D-B4F1-2720EB35D176}" srcId="{73BE73A6-AB71-4689-80FA-7EE9564073E1}" destId="{30ABF2C0-AA34-4DA8-9055-55E5C74AEA7E}" srcOrd="2" destOrd="0" parTransId="{C748EAF8-574F-4F8F-99FC-7530304C2AFB}" sibTransId="{E5D351F1-8037-47F1-B38E-4334DF7DDAE4}"/>
    <dgm:cxn modelId="{61FF7C02-4168-4577-881F-538646A9EA8B}" type="presOf" srcId="{73BE73A6-AB71-4689-80FA-7EE9564073E1}" destId="{A2A1A4EA-1D19-4C8E-B414-551CF3246735}" srcOrd="0" destOrd="0" presId="urn:microsoft.com/office/officeart/2005/8/layout/cycle1"/>
    <dgm:cxn modelId="{C6C7B345-7525-40D3-B637-885D41EA85AA}" type="presOf" srcId="{655B7F3A-1FB7-4F45-B290-9FA7849104DE}" destId="{126599E0-253C-453A-B170-DD5211923AA8}" srcOrd="0" destOrd="0" presId="urn:microsoft.com/office/officeart/2005/8/layout/cycle1"/>
    <dgm:cxn modelId="{41C3A931-9BA1-4337-BF58-255D9A8FBC19}" type="presParOf" srcId="{A2A1A4EA-1D19-4C8E-B414-551CF3246735}" destId="{73EDB11E-EF4B-4B58-A421-079F36A2D83D}" srcOrd="0" destOrd="0" presId="urn:microsoft.com/office/officeart/2005/8/layout/cycle1"/>
    <dgm:cxn modelId="{ACBA6C1E-6C81-49D1-8568-CFB53DD2FF89}" type="presParOf" srcId="{A2A1A4EA-1D19-4C8E-B414-551CF3246735}" destId="{85C44E5E-801E-4191-B584-AB290B1D65C7}" srcOrd="1" destOrd="0" presId="urn:microsoft.com/office/officeart/2005/8/layout/cycle1"/>
    <dgm:cxn modelId="{8EEF9754-C8E1-49FB-94AA-CF60662E78D7}" type="presParOf" srcId="{A2A1A4EA-1D19-4C8E-B414-551CF3246735}" destId="{E17E8CCD-085C-4C86-8491-8AEE65EE4F32}" srcOrd="2" destOrd="0" presId="urn:microsoft.com/office/officeart/2005/8/layout/cycle1"/>
    <dgm:cxn modelId="{7EEB1EC6-EB4B-4559-BF5C-F471E6894291}" type="presParOf" srcId="{A2A1A4EA-1D19-4C8E-B414-551CF3246735}" destId="{02BDBD58-D261-4206-9964-32C8D15EE2CF}" srcOrd="3" destOrd="0" presId="urn:microsoft.com/office/officeart/2005/8/layout/cycle1"/>
    <dgm:cxn modelId="{A8938696-54AA-4489-8BBD-045B92A71B3A}" type="presParOf" srcId="{A2A1A4EA-1D19-4C8E-B414-551CF3246735}" destId="{126599E0-253C-453A-B170-DD5211923AA8}" srcOrd="4" destOrd="0" presId="urn:microsoft.com/office/officeart/2005/8/layout/cycle1"/>
    <dgm:cxn modelId="{03BA3D37-5D3A-4E31-BC9B-033E8BDB97ED}" type="presParOf" srcId="{A2A1A4EA-1D19-4C8E-B414-551CF3246735}" destId="{E12EEC69-0E96-4325-846F-8134787F4F1D}" srcOrd="5" destOrd="0" presId="urn:microsoft.com/office/officeart/2005/8/layout/cycle1"/>
    <dgm:cxn modelId="{04E3D6B2-E8BE-4E5E-98B0-6C477845EABE}" type="presParOf" srcId="{A2A1A4EA-1D19-4C8E-B414-551CF3246735}" destId="{CD8E2E16-F26F-4A23-8105-D28EE50526C2}" srcOrd="6" destOrd="0" presId="urn:microsoft.com/office/officeart/2005/8/layout/cycle1"/>
    <dgm:cxn modelId="{4394E9DB-F006-4B59-8656-E928036DE782}" type="presParOf" srcId="{A2A1A4EA-1D19-4C8E-B414-551CF3246735}" destId="{6B691B22-6DC5-4B58-8AFC-6AF06712D476}" srcOrd="7" destOrd="0" presId="urn:microsoft.com/office/officeart/2005/8/layout/cycle1"/>
    <dgm:cxn modelId="{EBDB5BC5-56E6-4DF8-9DEA-345C629DE386}" type="presParOf" srcId="{A2A1A4EA-1D19-4C8E-B414-551CF3246735}" destId="{1D40C834-5405-4D1B-B74D-40ED79F27DBE}" srcOrd="8" destOrd="0" presId="urn:microsoft.com/office/officeart/2005/8/layout/cycle1"/>
    <dgm:cxn modelId="{652E9D8B-804D-4EE5-85DB-002DAE92AC48}" type="presParOf" srcId="{A2A1A4EA-1D19-4C8E-B414-551CF3246735}" destId="{40845A5D-596F-48A6-B5D9-82452E763A59}" srcOrd="9" destOrd="0" presId="urn:microsoft.com/office/officeart/2005/8/layout/cycle1"/>
    <dgm:cxn modelId="{7358DCB3-5024-4DE5-8A25-D260F2CD8409}" type="presParOf" srcId="{A2A1A4EA-1D19-4C8E-B414-551CF3246735}" destId="{6E90998F-D121-4B64-8AE2-B8434DFA1D31}" srcOrd="10" destOrd="0" presId="urn:microsoft.com/office/officeart/2005/8/layout/cycle1"/>
    <dgm:cxn modelId="{6C1DF912-1907-43EE-B908-F8B08690613C}" type="presParOf" srcId="{A2A1A4EA-1D19-4C8E-B414-551CF3246735}" destId="{B43110DA-0937-4BFE-A432-33DB54FF29CA}" srcOrd="11"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C44E5E-801E-4191-B584-AB290B1D65C7}">
      <dsp:nvSpPr>
        <dsp:cNvPr id="0" name=""/>
        <dsp:cNvSpPr/>
      </dsp:nvSpPr>
      <dsp:spPr>
        <a:xfrm>
          <a:off x="4098378" y="128379"/>
          <a:ext cx="2080741" cy="20807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fr-FR" sz="2800" kern="1200" dirty="0">
              <a:latin typeface="Roboto" panose="02000000000000000000" pitchFamily="2" charset="0"/>
              <a:ea typeface="Roboto" panose="02000000000000000000" pitchFamily="2" charset="0"/>
            </a:rPr>
            <a:t>Accessibilité </a:t>
          </a:r>
        </a:p>
      </dsp:txBody>
      <dsp:txXfrm>
        <a:off x="4098378" y="128379"/>
        <a:ext cx="2080741" cy="2080741"/>
      </dsp:txXfrm>
    </dsp:sp>
    <dsp:sp modelId="{E17E8CCD-085C-4C86-8491-8AEE65EE4F32}">
      <dsp:nvSpPr>
        <dsp:cNvPr id="0" name=""/>
        <dsp:cNvSpPr/>
      </dsp:nvSpPr>
      <dsp:spPr>
        <a:xfrm>
          <a:off x="434393" y="-2530"/>
          <a:ext cx="5875635" cy="5875635"/>
        </a:xfrm>
        <a:prstGeom prst="circularArrow">
          <a:avLst>
            <a:gd name="adj1" fmla="val 6906"/>
            <a:gd name="adj2" fmla="val 465628"/>
            <a:gd name="adj3" fmla="val 548252"/>
            <a:gd name="adj4" fmla="val 20586120"/>
            <a:gd name="adj5" fmla="val 8056"/>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6599E0-253C-453A-B170-DD5211923AA8}">
      <dsp:nvSpPr>
        <dsp:cNvPr id="0" name=""/>
        <dsp:cNvSpPr/>
      </dsp:nvSpPr>
      <dsp:spPr>
        <a:xfrm>
          <a:off x="3705679" y="3661454"/>
          <a:ext cx="2866137" cy="20807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fr-FR" sz="2800" kern="1200" dirty="0">
              <a:latin typeface="Roboto" panose="02000000000000000000" pitchFamily="2" charset="0"/>
              <a:ea typeface="Roboto" panose="02000000000000000000" pitchFamily="2" charset="0"/>
            </a:rPr>
            <a:t>Identification des besoins</a:t>
          </a:r>
        </a:p>
      </dsp:txBody>
      <dsp:txXfrm>
        <a:off x="3705679" y="3661454"/>
        <a:ext cx="2866137" cy="2080741"/>
      </dsp:txXfrm>
    </dsp:sp>
    <dsp:sp modelId="{E12EEC69-0E96-4325-846F-8134787F4F1D}">
      <dsp:nvSpPr>
        <dsp:cNvPr id="0" name=""/>
        <dsp:cNvSpPr/>
      </dsp:nvSpPr>
      <dsp:spPr>
        <a:xfrm>
          <a:off x="434393" y="-2530"/>
          <a:ext cx="5875635" cy="5875635"/>
        </a:xfrm>
        <a:prstGeom prst="circularArrow">
          <a:avLst>
            <a:gd name="adj1" fmla="val 6906"/>
            <a:gd name="adj2" fmla="val 465628"/>
            <a:gd name="adj3" fmla="val 5948252"/>
            <a:gd name="adj4" fmla="val 4939755"/>
            <a:gd name="adj5" fmla="val 8056"/>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691B22-6DC5-4B58-8AFC-6AF06712D476}">
      <dsp:nvSpPr>
        <dsp:cNvPr id="0" name=""/>
        <dsp:cNvSpPr/>
      </dsp:nvSpPr>
      <dsp:spPr>
        <a:xfrm>
          <a:off x="565303" y="3661454"/>
          <a:ext cx="2080741" cy="20807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fr-FR" sz="2800" kern="1200" dirty="0">
              <a:latin typeface="Roboto" panose="02000000000000000000" pitchFamily="2" charset="0"/>
              <a:ea typeface="Roboto" panose="02000000000000000000" pitchFamily="2" charset="0"/>
            </a:rPr>
            <a:t>Adaptation des pratiques</a:t>
          </a:r>
        </a:p>
      </dsp:txBody>
      <dsp:txXfrm>
        <a:off x="565303" y="3661454"/>
        <a:ext cx="2080741" cy="2080741"/>
      </dsp:txXfrm>
    </dsp:sp>
    <dsp:sp modelId="{1D40C834-5405-4D1B-B74D-40ED79F27DBE}">
      <dsp:nvSpPr>
        <dsp:cNvPr id="0" name=""/>
        <dsp:cNvSpPr/>
      </dsp:nvSpPr>
      <dsp:spPr>
        <a:xfrm>
          <a:off x="434393" y="-2530"/>
          <a:ext cx="5875635" cy="5875635"/>
        </a:xfrm>
        <a:prstGeom prst="circularArrow">
          <a:avLst>
            <a:gd name="adj1" fmla="val 6906"/>
            <a:gd name="adj2" fmla="val 465628"/>
            <a:gd name="adj3" fmla="val 11348252"/>
            <a:gd name="adj4" fmla="val 9786120"/>
            <a:gd name="adj5" fmla="val 8056"/>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90998F-D121-4B64-8AE2-B8434DFA1D31}">
      <dsp:nvSpPr>
        <dsp:cNvPr id="0" name=""/>
        <dsp:cNvSpPr/>
      </dsp:nvSpPr>
      <dsp:spPr>
        <a:xfrm>
          <a:off x="565303" y="128379"/>
          <a:ext cx="2080741" cy="20807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fr-FR" sz="2800" kern="1200" dirty="0">
              <a:latin typeface="Roboto" panose="02000000000000000000" pitchFamily="2" charset="0"/>
              <a:ea typeface="Roboto" panose="02000000000000000000" pitchFamily="2" charset="0"/>
            </a:rPr>
            <a:t>Personne ressource</a:t>
          </a:r>
        </a:p>
      </dsp:txBody>
      <dsp:txXfrm>
        <a:off x="565303" y="128379"/>
        <a:ext cx="2080741" cy="2080741"/>
      </dsp:txXfrm>
    </dsp:sp>
    <dsp:sp modelId="{B43110DA-0937-4BFE-A432-33DB54FF29CA}">
      <dsp:nvSpPr>
        <dsp:cNvPr id="0" name=""/>
        <dsp:cNvSpPr/>
      </dsp:nvSpPr>
      <dsp:spPr>
        <a:xfrm>
          <a:off x="434393" y="-2530"/>
          <a:ext cx="5875635" cy="5875635"/>
        </a:xfrm>
        <a:prstGeom prst="circularArrow">
          <a:avLst>
            <a:gd name="adj1" fmla="val 6906"/>
            <a:gd name="adj2" fmla="val 465628"/>
            <a:gd name="adj3" fmla="val 16748252"/>
            <a:gd name="adj4" fmla="val 15186120"/>
            <a:gd name="adj5" fmla="val 8056"/>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E02929-8B97-4C05-875A-5CC49E71E240}" type="datetimeFigureOut">
              <a:rPr lang="fr-FR" smtClean="0"/>
              <a:t>15/11/2023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0B47A-1046-4EF9-9D25-F72D43AEC909}" type="slidenum">
              <a:rPr lang="fr-FR" smtClean="0"/>
              <a:t>‹N°›</a:t>
            </a:fld>
            <a:endParaRPr lang="fr-FR"/>
          </a:p>
        </p:txBody>
      </p:sp>
    </p:spTree>
    <p:extLst>
      <p:ext uri="{BB962C8B-B14F-4D97-AF65-F5344CB8AC3E}">
        <p14:creationId xmlns:p14="http://schemas.microsoft.com/office/powerpoint/2010/main" val="2329449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Utiliser cette énigme pour leur présenter l’évolution des représentations sociales du handicap au cours de l’histoire et de la prise en compte des conséquences du handicap. </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Les mots non</a:t>
            </a:r>
            <a:r>
              <a:rPr lang="fr-FR" sz="1200" kern="1200" baseline="0" dirty="0">
                <a:solidFill>
                  <a:schemeClr val="tx1"/>
                </a:solidFill>
                <a:effectLst/>
                <a:latin typeface="+mn-lt"/>
                <a:ea typeface="+mn-ea"/>
                <a:cs typeface="+mn-cs"/>
              </a:rPr>
              <a:t> utiles sur le tableau : </a:t>
            </a:r>
            <a:r>
              <a:rPr lang="fr-FR" sz="1200" kern="1200" dirty="0">
                <a:solidFill>
                  <a:schemeClr val="tx1"/>
                </a:solidFill>
                <a:effectLst/>
                <a:latin typeface="+mn-lt"/>
                <a:ea typeface="+mn-ea"/>
                <a:cs typeface="+mn-cs"/>
              </a:rPr>
              <a:t>Déficience, Handicap, Incapacité, Arriéré, Idiot, Bienfaisance, Asile, Charité, Désavantage, Limitation</a:t>
            </a:r>
            <a:endParaRPr lang="fr-FR" dirty="0"/>
          </a:p>
        </p:txBody>
      </p:sp>
      <p:sp>
        <p:nvSpPr>
          <p:cNvPr id="4" name="Espace réservé du numéro de diapositive 3"/>
          <p:cNvSpPr>
            <a:spLocks noGrp="1"/>
          </p:cNvSpPr>
          <p:nvPr>
            <p:ph type="sldNum" sz="quarter" idx="10"/>
          </p:nvPr>
        </p:nvSpPr>
        <p:spPr/>
        <p:txBody>
          <a:bodyPr/>
          <a:lstStyle/>
          <a:p>
            <a:fld id="{0A70B47A-1046-4EF9-9D25-F72D43AEC909}" type="slidenum">
              <a:rPr lang="fr-FR" smtClean="0"/>
              <a:t>5</a:t>
            </a:fld>
            <a:endParaRPr lang="fr-FR"/>
          </a:p>
        </p:txBody>
      </p:sp>
    </p:spTree>
    <p:extLst>
      <p:ext uri="{BB962C8B-B14F-4D97-AF65-F5344CB8AC3E}">
        <p14:creationId xmlns:p14="http://schemas.microsoft.com/office/powerpoint/2010/main" val="327208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Revenir sur la question du</a:t>
            </a:r>
            <a:r>
              <a:rPr lang="fr-FR" sz="1200" kern="1200" baseline="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recours à l’aide =&gt; permet à tout le monde de résoudre l’énigme, Négociation d’accès à l’aide au sein du groupe, sécurisant de savoir qu’on a à disposition une aide, l’aide c’est pour tout le monde (</a:t>
            </a:r>
            <a:r>
              <a:rPr lang="fr-FR" sz="1200" kern="1200" dirty="0" err="1">
                <a:solidFill>
                  <a:schemeClr val="tx1"/>
                </a:solidFill>
                <a:effectLst/>
                <a:latin typeface="+mn-lt"/>
                <a:ea typeface="+mn-ea"/>
                <a:cs typeface="+mn-cs"/>
              </a:rPr>
              <a:t>déstigmatisant</a:t>
            </a:r>
            <a:r>
              <a:rPr lang="fr-FR" sz="1200" kern="1200" dirty="0">
                <a:solidFill>
                  <a:schemeClr val="tx1"/>
                </a:solidFill>
                <a:effectLst/>
                <a:latin typeface="+mn-lt"/>
                <a:ea typeface="+mn-ea"/>
                <a:cs typeface="+mn-cs"/>
              </a:rPr>
              <a:t>).</a:t>
            </a:r>
            <a:endParaRPr lang="fr-FR" dirty="0"/>
          </a:p>
        </p:txBody>
      </p:sp>
      <p:sp>
        <p:nvSpPr>
          <p:cNvPr id="4" name="Espace réservé du numéro de diapositive 3"/>
          <p:cNvSpPr>
            <a:spLocks noGrp="1"/>
          </p:cNvSpPr>
          <p:nvPr>
            <p:ph type="sldNum" sz="quarter" idx="10"/>
          </p:nvPr>
        </p:nvSpPr>
        <p:spPr/>
        <p:txBody>
          <a:bodyPr/>
          <a:lstStyle/>
          <a:p>
            <a:fld id="{0A70B47A-1046-4EF9-9D25-F72D43AEC909}" type="slidenum">
              <a:rPr lang="fr-FR" smtClean="0"/>
              <a:t>14</a:t>
            </a:fld>
            <a:endParaRPr lang="fr-FR"/>
          </a:p>
        </p:txBody>
      </p:sp>
    </p:spTree>
    <p:extLst>
      <p:ext uri="{BB962C8B-B14F-4D97-AF65-F5344CB8AC3E}">
        <p14:creationId xmlns:p14="http://schemas.microsoft.com/office/powerpoint/2010/main" val="3947076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Les personnes ressources doivent collaborer avec différents intervenants et faire que ces acteurs continuent à collaborer en l’absence de la personne ressource. Chaque personne voit la complexité de la situation localement, besoin de prendre de la hauteur (c’est aussi ce qu’il faut faire pour sortir d’un labyrinthe) et de collaborer (mot à trouver). Utiliser aussi l’expérience d’avoir manipuler un document </a:t>
            </a:r>
            <a:r>
              <a:rPr lang="fr-FR" sz="1200" kern="1200" dirty="0" err="1">
                <a:solidFill>
                  <a:schemeClr val="tx1"/>
                </a:solidFill>
                <a:effectLst/>
                <a:latin typeface="+mn-lt"/>
                <a:ea typeface="+mn-ea"/>
                <a:cs typeface="+mn-cs"/>
              </a:rPr>
              <a:t>thermogonflé</a:t>
            </a:r>
            <a:r>
              <a:rPr lang="fr-FR" sz="1200" kern="1200" dirty="0">
                <a:solidFill>
                  <a:schemeClr val="tx1"/>
                </a:solidFill>
                <a:effectLst/>
                <a:latin typeface="+mn-lt"/>
                <a:ea typeface="+mn-ea"/>
                <a:cs typeface="+mn-cs"/>
              </a:rPr>
              <a:t> pour sensibiliser tous les joueurs à cette technique.</a:t>
            </a:r>
            <a:endParaRPr lang="fr-FR" dirty="0"/>
          </a:p>
        </p:txBody>
      </p:sp>
      <p:sp>
        <p:nvSpPr>
          <p:cNvPr id="4" name="Espace réservé du numéro de diapositive 3"/>
          <p:cNvSpPr>
            <a:spLocks noGrp="1"/>
          </p:cNvSpPr>
          <p:nvPr>
            <p:ph type="sldNum" sz="quarter" idx="10"/>
          </p:nvPr>
        </p:nvSpPr>
        <p:spPr/>
        <p:txBody>
          <a:bodyPr/>
          <a:lstStyle/>
          <a:p>
            <a:fld id="{0A70B47A-1046-4EF9-9D25-F72D43AEC909}" type="slidenum">
              <a:rPr lang="fr-FR" smtClean="0"/>
              <a:t>15</a:t>
            </a:fld>
            <a:endParaRPr lang="fr-FR"/>
          </a:p>
        </p:txBody>
      </p:sp>
    </p:spTree>
    <p:extLst>
      <p:ext uri="{BB962C8B-B14F-4D97-AF65-F5344CB8AC3E}">
        <p14:creationId xmlns:p14="http://schemas.microsoft.com/office/powerpoint/2010/main" val="195784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On efface avec l’effaceur les barrières qui entravent à l’accessibilité</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Liste des mots présents sur le tableau (seules les parties encadrées de « # » restent affichées à l’écran)  : Ob##s##tacle, Barrière, Entrave, ##Accès## restreint, Mise à l’écart, Isolement, Ton sur ton, St##i##</a:t>
            </a:r>
            <a:r>
              <a:rPr lang="fr-FR" sz="1200" kern="1200" dirty="0" err="1">
                <a:solidFill>
                  <a:schemeClr val="tx1"/>
                </a:solidFill>
                <a:effectLst/>
                <a:latin typeface="+mn-lt"/>
                <a:ea typeface="+mn-ea"/>
                <a:cs typeface="+mn-cs"/>
              </a:rPr>
              <a:t>gmatisation</a:t>
            </a:r>
            <a:r>
              <a:rPr lang="fr-FR" sz="1200" kern="1200" dirty="0">
                <a:solidFill>
                  <a:schemeClr val="tx1"/>
                </a:solidFill>
                <a:effectLst/>
                <a:latin typeface="+mn-lt"/>
                <a:ea typeface="+mn-ea"/>
                <a:cs typeface="+mn-cs"/>
              </a:rPr>
              <a:t>, Stéréotypes, </a:t>
            </a:r>
            <a:r>
              <a:rPr lang="fr-FR" sz="1200" kern="1200" dirty="0" err="1">
                <a:solidFill>
                  <a:schemeClr val="tx1"/>
                </a:solidFill>
                <a:effectLst/>
                <a:latin typeface="+mn-lt"/>
                <a:ea typeface="+mn-ea"/>
                <a:cs typeface="+mn-cs"/>
              </a:rPr>
              <a:t>Immo</a:t>
            </a:r>
            <a:r>
              <a:rPr lang="fr-FR" sz="1200" kern="1200" dirty="0">
                <a:solidFill>
                  <a:schemeClr val="tx1"/>
                </a:solidFill>
                <a:effectLst/>
                <a:latin typeface="+mn-lt"/>
                <a:ea typeface="+mn-ea"/>
                <a:cs typeface="+mn-cs"/>
              </a:rPr>
              <a:t>##</a:t>
            </a:r>
            <a:r>
              <a:rPr lang="fr-FR" sz="1200" kern="1200" dirty="0" err="1">
                <a:solidFill>
                  <a:schemeClr val="tx1"/>
                </a:solidFill>
                <a:effectLst/>
                <a:latin typeface="+mn-lt"/>
                <a:ea typeface="+mn-ea"/>
                <a:cs typeface="+mn-cs"/>
              </a:rPr>
              <a:t>bilité</a:t>
            </a:r>
            <a:r>
              <a:rPr lang="fr-FR" sz="1200" kern="1200" dirty="0">
                <a:solidFill>
                  <a:schemeClr val="tx1"/>
                </a:solidFill>
                <a:effectLst/>
                <a:latin typeface="+mn-lt"/>
                <a:ea typeface="+mn-ea"/>
                <a:cs typeface="+mn-cs"/>
              </a:rPr>
              <a:t>##, Dépendances, Déni</a:t>
            </a:r>
            <a:endParaRPr lang="fr-FR" dirty="0"/>
          </a:p>
        </p:txBody>
      </p:sp>
      <p:sp>
        <p:nvSpPr>
          <p:cNvPr id="4" name="Espace réservé du numéro de diapositive 3"/>
          <p:cNvSpPr>
            <a:spLocks noGrp="1"/>
          </p:cNvSpPr>
          <p:nvPr>
            <p:ph type="sldNum" sz="quarter" idx="10"/>
          </p:nvPr>
        </p:nvSpPr>
        <p:spPr/>
        <p:txBody>
          <a:bodyPr/>
          <a:lstStyle/>
          <a:p>
            <a:fld id="{0A70B47A-1046-4EF9-9D25-F72D43AEC909}" type="slidenum">
              <a:rPr lang="fr-FR" smtClean="0"/>
              <a:t>16</a:t>
            </a:fld>
            <a:endParaRPr lang="fr-FR"/>
          </a:p>
        </p:txBody>
      </p:sp>
    </p:spTree>
    <p:extLst>
      <p:ext uri="{BB962C8B-B14F-4D97-AF65-F5344CB8AC3E}">
        <p14:creationId xmlns:p14="http://schemas.microsoft.com/office/powerpoint/2010/main" val="706311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Avec la lampe on cherche à identifier/repérer/dénicher les BESOINS</a:t>
            </a:r>
            <a:endParaRPr lang="fr-FR" dirty="0"/>
          </a:p>
        </p:txBody>
      </p:sp>
      <p:sp>
        <p:nvSpPr>
          <p:cNvPr id="4" name="Espace réservé du numéro de diapositive 3"/>
          <p:cNvSpPr>
            <a:spLocks noGrp="1"/>
          </p:cNvSpPr>
          <p:nvPr>
            <p:ph type="sldNum" sz="quarter" idx="10"/>
          </p:nvPr>
        </p:nvSpPr>
        <p:spPr/>
        <p:txBody>
          <a:bodyPr/>
          <a:lstStyle/>
          <a:p>
            <a:fld id="{0A70B47A-1046-4EF9-9D25-F72D43AEC909}" type="slidenum">
              <a:rPr lang="fr-FR" smtClean="0"/>
              <a:t>17</a:t>
            </a:fld>
            <a:endParaRPr lang="fr-FR"/>
          </a:p>
        </p:txBody>
      </p:sp>
    </p:spTree>
    <p:extLst>
      <p:ext uri="{BB962C8B-B14F-4D97-AF65-F5344CB8AC3E}">
        <p14:creationId xmlns:p14="http://schemas.microsoft.com/office/powerpoint/2010/main" val="1554461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En tant qu’enseignant il faut combiner plein de choses différentes (ressources humaines, outils…) de manière à pouvoir adapter sa pratique. L’image du puzzle et de toutes les pièces à agencer illustre cette combinatoire.</a:t>
            </a:r>
            <a:endParaRPr lang="fr-FR" dirty="0"/>
          </a:p>
        </p:txBody>
      </p:sp>
      <p:sp>
        <p:nvSpPr>
          <p:cNvPr id="4" name="Espace réservé du numéro de diapositive 3"/>
          <p:cNvSpPr>
            <a:spLocks noGrp="1"/>
          </p:cNvSpPr>
          <p:nvPr>
            <p:ph type="sldNum" sz="quarter" idx="10"/>
          </p:nvPr>
        </p:nvSpPr>
        <p:spPr/>
        <p:txBody>
          <a:bodyPr/>
          <a:lstStyle/>
          <a:p>
            <a:fld id="{0A70B47A-1046-4EF9-9D25-F72D43AEC909}" type="slidenum">
              <a:rPr lang="fr-FR" smtClean="0"/>
              <a:t>18</a:t>
            </a:fld>
            <a:endParaRPr lang="fr-FR"/>
          </a:p>
        </p:txBody>
      </p:sp>
    </p:spTree>
    <p:extLst>
      <p:ext uri="{BB962C8B-B14F-4D97-AF65-F5344CB8AC3E}">
        <p14:creationId xmlns:p14="http://schemas.microsoft.com/office/powerpoint/2010/main" val="1417857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Les personnes ressources ont plusieurs cordes à leur arc que n’ont pas les enseignants ordinaires pour proposer différentes adaptations d’où la manipulation de deux codes différents, le braille et l’alphabet dactylologique.</a:t>
            </a:r>
            <a:endParaRPr lang="fr-FR" dirty="0"/>
          </a:p>
        </p:txBody>
      </p:sp>
      <p:sp>
        <p:nvSpPr>
          <p:cNvPr id="4" name="Espace réservé du numéro de diapositive 3"/>
          <p:cNvSpPr>
            <a:spLocks noGrp="1"/>
          </p:cNvSpPr>
          <p:nvPr>
            <p:ph type="sldNum" sz="quarter" idx="10"/>
          </p:nvPr>
        </p:nvSpPr>
        <p:spPr/>
        <p:txBody>
          <a:bodyPr/>
          <a:lstStyle/>
          <a:p>
            <a:fld id="{0A70B47A-1046-4EF9-9D25-F72D43AEC909}" type="slidenum">
              <a:rPr lang="fr-FR" smtClean="0"/>
              <a:t>19</a:t>
            </a:fld>
            <a:endParaRPr lang="fr-FR"/>
          </a:p>
        </p:txBody>
      </p:sp>
    </p:spTree>
    <p:extLst>
      <p:ext uri="{BB962C8B-B14F-4D97-AF65-F5344CB8AC3E}">
        <p14:creationId xmlns:p14="http://schemas.microsoft.com/office/powerpoint/2010/main" val="1491515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Cette énigme est centrée sur l’attention portée à l’élève, trois actions sont fondamentales et les six autres sont tantôt judicieuses tantôt déconseillées sans être prioritaires. Les joueurs doivent donc identifier les trois actions fondamentales.</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Les trois retenus :</a:t>
            </a:r>
          </a:p>
          <a:p>
            <a:pPr marL="0" marR="0" lvl="2"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	Proposer plusieurs modalités</a:t>
            </a:r>
          </a:p>
          <a:p>
            <a:pPr marL="0" marR="0" lvl="2"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	Mettre l’apprenant en situation d’agir (Attention pour le débriefing prendre en compte dans la réflexion la situation d’apprenant TFM)</a:t>
            </a:r>
          </a:p>
          <a:p>
            <a:pPr marL="0" marR="0" lvl="2"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	Permettre aux apprenants de discuter (Attention pour le débriefing penser à insister sur la nécessité de réfléchir aux modalités pédagogiques si on souhaite que les apprenants échangent)</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Les autres :</a:t>
            </a:r>
          </a:p>
          <a:p>
            <a:r>
              <a:rPr lang="fr-FR" sz="1200" kern="1200" dirty="0">
                <a:solidFill>
                  <a:schemeClr val="tx1"/>
                </a:solidFill>
                <a:effectLst/>
                <a:latin typeface="+mn-lt"/>
                <a:ea typeface="+mn-ea"/>
                <a:cs typeface="+mn-cs"/>
              </a:rPr>
              <a:t>	Éviter d’être exigent (Feedback : L’apprenant pourra progresser seulement si l’enseignant a un certain niveau d’exigence même si les objectifs peuvent être adaptés)</a:t>
            </a:r>
          </a:p>
          <a:p>
            <a:pPr lvl="2"/>
            <a:r>
              <a:rPr lang="fr-FR" sz="1200" kern="1200" dirty="0">
                <a:solidFill>
                  <a:schemeClr val="tx1"/>
                </a:solidFill>
                <a:effectLst/>
                <a:latin typeface="+mn-lt"/>
                <a:ea typeface="+mn-ea"/>
                <a:cs typeface="+mn-cs"/>
              </a:rPr>
              <a:t>Mettre l’apprenant en écoute passive (Feedback : Cette modalité pédagogique place l’apprenant en réception verbale uniquement, le taux rétention de l’information n’est que de 10%)</a:t>
            </a:r>
          </a:p>
          <a:p>
            <a:pPr lvl="2"/>
            <a:r>
              <a:rPr lang="fr-FR" sz="1200" kern="1200" dirty="0">
                <a:solidFill>
                  <a:schemeClr val="tx1"/>
                </a:solidFill>
                <a:effectLst/>
                <a:latin typeface="+mn-lt"/>
                <a:ea typeface="+mn-ea"/>
                <a:cs typeface="+mn-cs"/>
              </a:rPr>
              <a:t>Écrire au tableau (Feedback : Croire que tout écrire suppose que tout est compris est un leurre)</a:t>
            </a:r>
          </a:p>
          <a:p>
            <a:pPr lvl="2"/>
            <a:r>
              <a:rPr lang="fr-FR" sz="1200" kern="1200" dirty="0">
                <a:solidFill>
                  <a:schemeClr val="tx1"/>
                </a:solidFill>
                <a:effectLst/>
                <a:latin typeface="+mn-lt"/>
                <a:ea typeface="+mn-ea"/>
                <a:cs typeface="+mn-cs"/>
              </a:rPr>
              <a:t>Donner du travail à la maison (Feedback : Donner du travail à la maison c’est aussi oublier que les personnes à BEP en inclusion sont plus fatigables)</a:t>
            </a:r>
          </a:p>
          <a:p>
            <a:pPr lvl="2"/>
            <a:r>
              <a:rPr lang="fr-FR" sz="1200" kern="1200" dirty="0">
                <a:solidFill>
                  <a:schemeClr val="tx1"/>
                </a:solidFill>
                <a:effectLst/>
                <a:latin typeface="+mn-lt"/>
                <a:ea typeface="+mn-ea"/>
                <a:cs typeface="+mn-cs"/>
              </a:rPr>
              <a:t>Réexpliquer et reformuler le plus possible (Feedback : Une entrée principalement verbale peut noyer l’apprenant et le déconcentrer dans sa tâche)</a:t>
            </a:r>
          </a:p>
          <a:p>
            <a:pPr lvl="2"/>
            <a:r>
              <a:rPr lang="fr-FR" sz="1200" kern="1200" dirty="0">
                <a:solidFill>
                  <a:schemeClr val="tx1"/>
                </a:solidFill>
                <a:effectLst/>
                <a:latin typeface="+mn-lt"/>
                <a:ea typeface="+mn-ea"/>
                <a:cs typeface="+mn-cs"/>
              </a:rPr>
              <a:t>Multiplier les aides techniques et humaines (Feedback : Les aides techniques et humaines sont certes utiles mais nécessitent en amont une réflexion pédagogique)</a:t>
            </a:r>
          </a:p>
          <a:p>
            <a:r>
              <a:rPr lang="fr-FR" sz="1200" kern="1200" dirty="0">
                <a:solidFill>
                  <a:schemeClr val="tx1"/>
                </a:solidFill>
                <a:effectLst/>
                <a:latin typeface="+mn-lt"/>
                <a:ea typeface="+mn-ea"/>
                <a:cs typeface="+mn-cs"/>
              </a:rPr>
              <a:t>	Interroger un apprenant au hasard (Feedback : Une personne autiste a besoin de prévisibilité, ce genre de modalité pédagogique risque de le mettre en grande difficulté)</a:t>
            </a:r>
            <a:endParaRPr lang="fr-FR" dirty="0"/>
          </a:p>
        </p:txBody>
      </p:sp>
      <p:sp>
        <p:nvSpPr>
          <p:cNvPr id="4" name="Espace réservé du numéro de diapositive 3"/>
          <p:cNvSpPr>
            <a:spLocks noGrp="1"/>
          </p:cNvSpPr>
          <p:nvPr>
            <p:ph type="sldNum" sz="quarter" idx="10"/>
          </p:nvPr>
        </p:nvSpPr>
        <p:spPr/>
        <p:txBody>
          <a:bodyPr/>
          <a:lstStyle/>
          <a:p>
            <a:fld id="{0A70B47A-1046-4EF9-9D25-F72D43AEC909}" type="slidenum">
              <a:rPr lang="fr-FR" smtClean="0"/>
              <a:t>6</a:t>
            </a:fld>
            <a:endParaRPr lang="fr-FR"/>
          </a:p>
        </p:txBody>
      </p:sp>
    </p:spTree>
    <p:extLst>
      <p:ext uri="{BB962C8B-B14F-4D97-AF65-F5344CB8AC3E}">
        <p14:creationId xmlns:p14="http://schemas.microsoft.com/office/powerpoint/2010/main" val="2275150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En tant que personne devant accompagner des personnes en situation de handicap il faut en permanence savoir changer de posture pour pouvoir adapter sa pratique. Le joueur doit donc changer de posture dans le jeu (se baisser) pour avoir accès à des fragments de rêve cachés. Profiter de cette énigme pour parler de la dyslexie.</a:t>
            </a:r>
            <a:endParaRPr lang="fr-FR" dirty="0"/>
          </a:p>
        </p:txBody>
      </p:sp>
      <p:sp>
        <p:nvSpPr>
          <p:cNvPr id="4" name="Espace réservé du numéro de diapositive 3"/>
          <p:cNvSpPr>
            <a:spLocks noGrp="1"/>
          </p:cNvSpPr>
          <p:nvPr>
            <p:ph type="sldNum" sz="quarter" idx="10"/>
          </p:nvPr>
        </p:nvSpPr>
        <p:spPr/>
        <p:txBody>
          <a:bodyPr/>
          <a:lstStyle/>
          <a:p>
            <a:fld id="{0A70B47A-1046-4EF9-9D25-F72D43AEC909}" type="slidenum">
              <a:rPr lang="fr-FR" smtClean="0"/>
              <a:t>7</a:t>
            </a:fld>
            <a:endParaRPr lang="fr-FR"/>
          </a:p>
        </p:txBody>
      </p:sp>
    </p:spTree>
    <p:extLst>
      <p:ext uri="{BB962C8B-B14F-4D97-AF65-F5344CB8AC3E}">
        <p14:creationId xmlns:p14="http://schemas.microsoft.com/office/powerpoint/2010/main" val="2163656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Mettre l’accent sur le fait que les choses les plus dure à faire bouger sont ses propres représentations</a:t>
            </a:r>
            <a:endParaRPr lang="fr-FR" dirty="0"/>
          </a:p>
        </p:txBody>
      </p:sp>
      <p:sp>
        <p:nvSpPr>
          <p:cNvPr id="4" name="Espace réservé du numéro de diapositive 3"/>
          <p:cNvSpPr>
            <a:spLocks noGrp="1"/>
          </p:cNvSpPr>
          <p:nvPr>
            <p:ph type="sldNum" sz="quarter" idx="10"/>
          </p:nvPr>
        </p:nvSpPr>
        <p:spPr/>
        <p:txBody>
          <a:bodyPr/>
          <a:lstStyle/>
          <a:p>
            <a:fld id="{0A70B47A-1046-4EF9-9D25-F72D43AEC909}" type="slidenum">
              <a:rPr lang="fr-FR" smtClean="0"/>
              <a:t>8</a:t>
            </a:fld>
            <a:endParaRPr lang="fr-FR"/>
          </a:p>
        </p:txBody>
      </p:sp>
    </p:spTree>
    <p:extLst>
      <p:ext uri="{BB962C8B-B14F-4D97-AF65-F5344CB8AC3E}">
        <p14:creationId xmlns:p14="http://schemas.microsoft.com/office/powerpoint/2010/main" val="2261634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Les joueurs procèdent par essai erreur pour trouver la solution hors pour identifier le bon outil informatique répondant aux besoins d’une personne donnée dans une situation donnée exige d’expérimenter diverses solutions (essai/erreur)</a:t>
            </a:r>
            <a:endParaRPr lang="fr-FR" dirty="0"/>
          </a:p>
        </p:txBody>
      </p:sp>
      <p:sp>
        <p:nvSpPr>
          <p:cNvPr id="4" name="Espace réservé du numéro de diapositive 3"/>
          <p:cNvSpPr>
            <a:spLocks noGrp="1"/>
          </p:cNvSpPr>
          <p:nvPr>
            <p:ph type="sldNum" sz="quarter" idx="10"/>
          </p:nvPr>
        </p:nvSpPr>
        <p:spPr/>
        <p:txBody>
          <a:bodyPr/>
          <a:lstStyle/>
          <a:p>
            <a:fld id="{0A70B47A-1046-4EF9-9D25-F72D43AEC909}" type="slidenum">
              <a:rPr lang="fr-FR" smtClean="0"/>
              <a:t>9</a:t>
            </a:fld>
            <a:endParaRPr lang="fr-FR"/>
          </a:p>
        </p:txBody>
      </p:sp>
    </p:spTree>
    <p:extLst>
      <p:ext uri="{BB962C8B-B14F-4D97-AF65-F5344CB8AC3E}">
        <p14:creationId xmlns:p14="http://schemas.microsoft.com/office/powerpoint/2010/main" val="1864017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La méthode SMART issue de la psycho pour la résolution de problème, a été transféré et appliqué dans le monde du travail et notamment en gestion de projet et en management. Cette méthode s’applique également bien pour la mise en œuvre de projets personnalisés</a:t>
            </a:r>
            <a:endParaRPr lang="fr-FR" dirty="0"/>
          </a:p>
        </p:txBody>
      </p:sp>
      <p:sp>
        <p:nvSpPr>
          <p:cNvPr id="4" name="Espace réservé du numéro de diapositive 3"/>
          <p:cNvSpPr>
            <a:spLocks noGrp="1"/>
          </p:cNvSpPr>
          <p:nvPr>
            <p:ph type="sldNum" sz="quarter" idx="10"/>
          </p:nvPr>
        </p:nvSpPr>
        <p:spPr/>
        <p:txBody>
          <a:bodyPr/>
          <a:lstStyle/>
          <a:p>
            <a:fld id="{0A70B47A-1046-4EF9-9D25-F72D43AEC909}" type="slidenum">
              <a:rPr lang="fr-FR" smtClean="0"/>
              <a:t>10</a:t>
            </a:fld>
            <a:endParaRPr lang="fr-FR"/>
          </a:p>
        </p:txBody>
      </p:sp>
    </p:spTree>
    <p:extLst>
      <p:ext uri="{BB962C8B-B14F-4D97-AF65-F5344CB8AC3E}">
        <p14:creationId xmlns:p14="http://schemas.microsoft.com/office/powerpoint/2010/main" val="2432191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Cette énigme porte sur le questionnement du changement de regard. Il n’y a pas que des handicaps visibles. </a:t>
            </a:r>
            <a:endParaRPr lang="fr-FR" dirty="0"/>
          </a:p>
        </p:txBody>
      </p:sp>
      <p:sp>
        <p:nvSpPr>
          <p:cNvPr id="4" name="Espace réservé du numéro de diapositive 3"/>
          <p:cNvSpPr>
            <a:spLocks noGrp="1"/>
          </p:cNvSpPr>
          <p:nvPr>
            <p:ph type="sldNum" sz="quarter" idx="10"/>
          </p:nvPr>
        </p:nvSpPr>
        <p:spPr/>
        <p:txBody>
          <a:bodyPr/>
          <a:lstStyle/>
          <a:p>
            <a:fld id="{0A70B47A-1046-4EF9-9D25-F72D43AEC909}" type="slidenum">
              <a:rPr lang="fr-FR" smtClean="0"/>
              <a:t>11</a:t>
            </a:fld>
            <a:endParaRPr lang="fr-FR"/>
          </a:p>
        </p:txBody>
      </p:sp>
    </p:spTree>
    <p:extLst>
      <p:ext uri="{BB962C8B-B14F-4D97-AF65-F5344CB8AC3E}">
        <p14:creationId xmlns:p14="http://schemas.microsoft.com/office/powerpoint/2010/main" val="3654309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Le mécanisme du reflet fait référence à la perception de soi par autrui et invite à mobiliser l’estime de soi et la peur de la stigmatisation. Ça amène le professionnel à réfléchir sur les choix qu’il fait dans sa pratique pour ne pas stigmatiser les personnes.</a:t>
            </a:r>
            <a:endParaRPr lang="fr-FR" dirty="0"/>
          </a:p>
        </p:txBody>
      </p:sp>
      <p:sp>
        <p:nvSpPr>
          <p:cNvPr id="4" name="Espace réservé du numéro de diapositive 3"/>
          <p:cNvSpPr>
            <a:spLocks noGrp="1"/>
          </p:cNvSpPr>
          <p:nvPr>
            <p:ph type="sldNum" sz="quarter" idx="10"/>
          </p:nvPr>
        </p:nvSpPr>
        <p:spPr/>
        <p:txBody>
          <a:bodyPr/>
          <a:lstStyle/>
          <a:p>
            <a:fld id="{0A70B47A-1046-4EF9-9D25-F72D43AEC909}" type="slidenum">
              <a:rPr lang="fr-FR" smtClean="0"/>
              <a:t>12</a:t>
            </a:fld>
            <a:endParaRPr lang="fr-FR"/>
          </a:p>
        </p:txBody>
      </p:sp>
    </p:spTree>
    <p:extLst>
      <p:ext uri="{BB962C8B-B14F-4D97-AF65-F5344CB8AC3E}">
        <p14:creationId xmlns:p14="http://schemas.microsoft.com/office/powerpoint/2010/main" val="3280243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Questionner la lisibilité d’un contenu en prenant en considération la police, la qualité d’une image et les contrastes des couleurs.</a:t>
            </a:r>
          </a:p>
          <a:p>
            <a:r>
              <a:rPr lang="fr-FR" sz="1200" kern="1200" dirty="0">
                <a:solidFill>
                  <a:schemeClr val="tx1"/>
                </a:solidFill>
                <a:effectLst/>
                <a:latin typeface="+mn-lt"/>
                <a:ea typeface="+mn-ea"/>
                <a:cs typeface="+mn-cs"/>
              </a:rPr>
              <a:t>Modification de ce support pour alléger la charge mentale</a:t>
            </a:r>
            <a:endParaRPr lang="fr-FR" dirty="0"/>
          </a:p>
        </p:txBody>
      </p:sp>
      <p:sp>
        <p:nvSpPr>
          <p:cNvPr id="4" name="Espace réservé du numéro de diapositive 3"/>
          <p:cNvSpPr>
            <a:spLocks noGrp="1"/>
          </p:cNvSpPr>
          <p:nvPr>
            <p:ph type="sldNum" sz="quarter" idx="10"/>
          </p:nvPr>
        </p:nvSpPr>
        <p:spPr/>
        <p:txBody>
          <a:bodyPr/>
          <a:lstStyle/>
          <a:p>
            <a:fld id="{0A70B47A-1046-4EF9-9D25-F72D43AEC909}" type="slidenum">
              <a:rPr lang="fr-FR" smtClean="0"/>
              <a:t>13</a:t>
            </a:fld>
            <a:endParaRPr lang="fr-FR"/>
          </a:p>
        </p:txBody>
      </p:sp>
    </p:spTree>
    <p:extLst>
      <p:ext uri="{BB962C8B-B14F-4D97-AF65-F5344CB8AC3E}">
        <p14:creationId xmlns:p14="http://schemas.microsoft.com/office/powerpoint/2010/main" val="2101865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643C0F58-BD4F-4674-BB97-142062E60A1C}" type="datetimeFigureOut">
              <a:rPr lang="fr-FR" smtClean="0"/>
              <a:t>15/11/2023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EB5A717-5040-4064-95DB-140528C1156D}" type="slidenum">
              <a:rPr lang="fr-FR" smtClean="0"/>
              <a:t>‹N°›</a:t>
            </a:fld>
            <a:endParaRPr lang="fr-FR"/>
          </a:p>
        </p:txBody>
      </p:sp>
    </p:spTree>
    <p:extLst>
      <p:ext uri="{BB962C8B-B14F-4D97-AF65-F5344CB8AC3E}">
        <p14:creationId xmlns:p14="http://schemas.microsoft.com/office/powerpoint/2010/main" val="8643120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43C0F58-BD4F-4674-BB97-142062E60A1C}" type="datetimeFigureOut">
              <a:rPr lang="fr-FR" smtClean="0"/>
              <a:t>15/11/2023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EB5A717-5040-4064-95DB-140528C1156D}" type="slidenum">
              <a:rPr lang="fr-FR" smtClean="0"/>
              <a:t>‹N°›</a:t>
            </a:fld>
            <a:endParaRPr lang="fr-FR"/>
          </a:p>
        </p:txBody>
      </p:sp>
    </p:spTree>
    <p:extLst>
      <p:ext uri="{BB962C8B-B14F-4D97-AF65-F5344CB8AC3E}">
        <p14:creationId xmlns:p14="http://schemas.microsoft.com/office/powerpoint/2010/main" val="2750301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43C0F58-BD4F-4674-BB97-142062E60A1C}" type="datetimeFigureOut">
              <a:rPr lang="fr-FR" smtClean="0"/>
              <a:t>15/11/2023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EB5A717-5040-4064-95DB-140528C1156D}" type="slidenum">
              <a:rPr lang="fr-FR" smtClean="0"/>
              <a:t>‹N°›</a:t>
            </a:fld>
            <a:endParaRPr lang="fr-FR"/>
          </a:p>
        </p:txBody>
      </p:sp>
    </p:spTree>
    <p:extLst>
      <p:ext uri="{BB962C8B-B14F-4D97-AF65-F5344CB8AC3E}">
        <p14:creationId xmlns:p14="http://schemas.microsoft.com/office/powerpoint/2010/main" val="3994441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43C0F58-BD4F-4674-BB97-142062E60A1C}" type="datetimeFigureOut">
              <a:rPr lang="fr-FR" smtClean="0"/>
              <a:t>15/11/2023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EB5A717-5040-4064-95DB-140528C1156D}" type="slidenum">
              <a:rPr lang="fr-FR" smtClean="0"/>
              <a:t>‹N°›</a:t>
            </a:fld>
            <a:endParaRPr lang="fr-FR"/>
          </a:p>
        </p:txBody>
      </p:sp>
    </p:spTree>
    <p:extLst>
      <p:ext uri="{BB962C8B-B14F-4D97-AF65-F5344CB8AC3E}">
        <p14:creationId xmlns:p14="http://schemas.microsoft.com/office/powerpoint/2010/main" val="19760450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643C0F58-BD4F-4674-BB97-142062E60A1C}" type="datetimeFigureOut">
              <a:rPr lang="fr-FR" smtClean="0"/>
              <a:t>15/11/2023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EB5A717-5040-4064-95DB-140528C1156D}" type="slidenum">
              <a:rPr lang="fr-FR" smtClean="0"/>
              <a:t>‹N°›</a:t>
            </a:fld>
            <a:endParaRPr lang="fr-FR"/>
          </a:p>
        </p:txBody>
      </p:sp>
    </p:spTree>
    <p:extLst>
      <p:ext uri="{BB962C8B-B14F-4D97-AF65-F5344CB8AC3E}">
        <p14:creationId xmlns:p14="http://schemas.microsoft.com/office/powerpoint/2010/main" val="31700205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643C0F58-BD4F-4674-BB97-142062E60A1C}" type="datetimeFigureOut">
              <a:rPr lang="fr-FR" smtClean="0"/>
              <a:t>15/11/2023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EB5A717-5040-4064-95DB-140528C1156D}" type="slidenum">
              <a:rPr lang="fr-FR" smtClean="0"/>
              <a:t>‹N°›</a:t>
            </a:fld>
            <a:endParaRPr lang="fr-FR"/>
          </a:p>
        </p:txBody>
      </p:sp>
    </p:spTree>
    <p:extLst>
      <p:ext uri="{BB962C8B-B14F-4D97-AF65-F5344CB8AC3E}">
        <p14:creationId xmlns:p14="http://schemas.microsoft.com/office/powerpoint/2010/main" val="42520755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643C0F58-BD4F-4674-BB97-142062E60A1C}" type="datetimeFigureOut">
              <a:rPr lang="fr-FR" smtClean="0"/>
              <a:t>15/11/2023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EB5A717-5040-4064-95DB-140528C1156D}" type="slidenum">
              <a:rPr lang="fr-FR" smtClean="0"/>
              <a:t>‹N°›</a:t>
            </a:fld>
            <a:endParaRPr lang="fr-FR"/>
          </a:p>
        </p:txBody>
      </p:sp>
    </p:spTree>
    <p:extLst>
      <p:ext uri="{BB962C8B-B14F-4D97-AF65-F5344CB8AC3E}">
        <p14:creationId xmlns:p14="http://schemas.microsoft.com/office/powerpoint/2010/main" val="18951081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643C0F58-BD4F-4674-BB97-142062E60A1C}" type="datetimeFigureOut">
              <a:rPr lang="fr-FR" smtClean="0"/>
              <a:t>15/11/2023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EB5A717-5040-4064-95DB-140528C1156D}" type="slidenum">
              <a:rPr lang="fr-FR" smtClean="0"/>
              <a:t>‹N°›</a:t>
            </a:fld>
            <a:endParaRPr lang="fr-FR"/>
          </a:p>
        </p:txBody>
      </p:sp>
    </p:spTree>
    <p:extLst>
      <p:ext uri="{BB962C8B-B14F-4D97-AF65-F5344CB8AC3E}">
        <p14:creationId xmlns:p14="http://schemas.microsoft.com/office/powerpoint/2010/main" val="42083652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43C0F58-BD4F-4674-BB97-142062E60A1C}" type="datetimeFigureOut">
              <a:rPr lang="fr-FR" smtClean="0"/>
              <a:t>15/11/2023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EB5A717-5040-4064-95DB-140528C1156D}" type="slidenum">
              <a:rPr lang="fr-FR" smtClean="0"/>
              <a:t>‹N°›</a:t>
            </a:fld>
            <a:endParaRPr lang="fr-FR"/>
          </a:p>
        </p:txBody>
      </p:sp>
    </p:spTree>
    <p:extLst>
      <p:ext uri="{BB962C8B-B14F-4D97-AF65-F5344CB8AC3E}">
        <p14:creationId xmlns:p14="http://schemas.microsoft.com/office/powerpoint/2010/main" val="16734844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643C0F58-BD4F-4674-BB97-142062E60A1C}" type="datetimeFigureOut">
              <a:rPr lang="fr-FR" smtClean="0"/>
              <a:t>15/11/2023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EB5A717-5040-4064-95DB-140528C1156D}" type="slidenum">
              <a:rPr lang="fr-FR" smtClean="0"/>
              <a:t>‹N°›</a:t>
            </a:fld>
            <a:endParaRPr lang="fr-FR"/>
          </a:p>
        </p:txBody>
      </p:sp>
    </p:spTree>
    <p:extLst>
      <p:ext uri="{BB962C8B-B14F-4D97-AF65-F5344CB8AC3E}">
        <p14:creationId xmlns:p14="http://schemas.microsoft.com/office/powerpoint/2010/main" val="16600252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643C0F58-BD4F-4674-BB97-142062E60A1C}" type="datetimeFigureOut">
              <a:rPr lang="fr-FR" smtClean="0"/>
              <a:t>15/11/2023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EB5A717-5040-4064-95DB-140528C1156D}" type="slidenum">
              <a:rPr lang="fr-FR" smtClean="0"/>
              <a:t>‹N°›</a:t>
            </a:fld>
            <a:endParaRPr lang="fr-FR"/>
          </a:p>
        </p:txBody>
      </p:sp>
    </p:spTree>
    <p:extLst>
      <p:ext uri="{BB962C8B-B14F-4D97-AF65-F5344CB8AC3E}">
        <p14:creationId xmlns:p14="http://schemas.microsoft.com/office/powerpoint/2010/main" val="9969883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3C0F58-BD4F-4674-BB97-142062E60A1C}" type="datetimeFigureOut">
              <a:rPr lang="fr-FR" smtClean="0"/>
              <a:t>15/11/2023</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B5A717-5040-4064-95DB-140528C1156D}" type="slidenum">
              <a:rPr lang="fr-FR" smtClean="0"/>
              <a:t>‹N°›</a:t>
            </a:fld>
            <a:endParaRPr lang="fr-FR"/>
          </a:p>
        </p:txBody>
      </p:sp>
    </p:spTree>
    <p:extLst>
      <p:ext uri="{BB962C8B-B14F-4D97-AF65-F5344CB8AC3E}">
        <p14:creationId xmlns:p14="http://schemas.microsoft.com/office/powerpoint/2010/main" val="23193828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inshea.fr/fr/content/serious-games-de-lorna"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pPr algn="l"/>
            <a:r>
              <a:rPr lang="fr-FR" dirty="0" err="1">
                <a:latin typeface="Roboto" panose="02000000000000000000" pitchFamily="2" charset="0"/>
                <a:ea typeface="Roboto" panose="02000000000000000000" pitchFamily="2" charset="0"/>
              </a:rPr>
              <a:t>E-LearningScape</a:t>
            </a:r>
            <a:r>
              <a:rPr lang="fr-FR" dirty="0">
                <a:latin typeface="Roboto" panose="02000000000000000000" pitchFamily="2" charset="0"/>
                <a:ea typeface="Roboto" panose="02000000000000000000" pitchFamily="2" charset="0"/>
              </a:rPr>
              <a:t> ACCESS</a:t>
            </a:r>
          </a:p>
        </p:txBody>
      </p:sp>
      <p:sp>
        <p:nvSpPr>
          <p:cNvPr id="3" name="Sous-titre 2"/>
          <p:cNvSpPr>
            <a:spLocks noGrp="1"/>
          </p:cNvSpPr>
          <p:nvPr>
            <p:ph type="subTitle" idx="1"/>
          </p:nvPr>
        </p:nvSpPr>
        <p:spPr>
          <a:xfrm>
            <a:off x="1524000" y="3602038"/>
            <a:ext cx="9144000" cy="991733"/>
          </a:xfrm>
        </p:spPr>
        <p:txBody>
          <a:bodyPr>
            <a:normAutofit/>
          </a:bodyPr>
          <a:lstStyle/>
          <a:p>
            <a:pPr algn="l"/>
            <a:r>
              <a:rPr lang="fr-FR" dirty="0">
                <a:latin typeface="Roboto" panose="02000000000000000000" pitchFamily="2" charset="0"/>
                <a:ea typeface="Roboto" panose="02000000000000000000" pitchFamily="2" charset="0"/>
              </a:rPr>
              <a:t>Débriefing</a:t>
            </a:r>
          </a:p>
        </p:txBody>
      </p:sp>
    </p:spTree>
    <p:extLst>
      <p:ext uri="{BB962C8B-B14F-4D97-AF65-F5344CB8AC3E}">
        <p14:creationId xmlns:p14="http://schemas.microsoft.com/office/powerpoint/2010/main" val="35308232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Roboto" panose="02000000000000000000" pitchFamily="2" charset="0"/>
                <a:ea typeface="Roboto" panose="02000000000000000000" pitchFamily="2" charset="0"/>
              </a:rPr>
              <a:t>Énigme des papyrus</a:t>
            </a:r>
          </a:p>
        </p:txBody>
      </p:sp>
      <p:pic>
        <p:nvPicPr>
          <p:cNvPr id="4" name="Image 3" descr="Cinq parchemins sont ouverts, chacun avec un mot. La première lettre de chaque mot est en rouge en majuscule.&#10;Les mots sont : sensé, réalisé, atteignable, temporalisé et mesurable." title="Les cinq parchemins de l'inventaire"/>
          <p:cNvPicPr>
            <a:picLocks noChangeAspect="1"/>
          </p:cNvPicPr>
          <p:nvPr/>
        </p:nvPicPr>
        <p:blipFill>
          <a:blip r:embed="rId3"/>
          <a:stretch>
            <a:fillRect/>
          </a:stretch>
        </p:blipFill>
        <p:spPr>
          <a:xfrm>
            <a:off x="276225" y="2035727"/>
            <a:ext cx="6793607" cy="3931132"/>
          </a:xfrm>
          <a:prstGeom prst="rect">
            <a:avLst/>
          </a:prstGeom>
        </p:spPr>
      </p:pic>
      <p:pic>
        <p:nvPicPr>
          <p:cNvPr id="5" name="Image 4" descr="Acronyme bien utilisé pour construire et mettre en place un projet personnalié. La réponse est SMART (sensé, mesurable, atteignable, réalisable, temporalisé)." title="énigme des papyrus"/>
          <p:cNvPicPr>
            <a:picLocks noChangeAspect="1"/>
          </p:cNvPicPr>
          <p:nvPr/>
        </p:nvPicPr>
        <p:blipFill>
          <a:blip r:embed="rId4"/>
          <a:stretch>
            <a:fillRect/>
          </a:stretch>
        </p:blipFill>
        <p:spPr>
          <a:xfrm>
            <a:off x="7262812" y="2782093"/>
            <a:ext cx="4486275" cy="2438400"/>
          </a:xfrm>
          <a:prstGeom prst="rect">
            <a:avLst/>
          </a:prstGeom>
        </p:spPr>
      </p:pic>
    </p:spTree>
    <p:extLst>
      <p:ext uri="{BB962C8B-B14F-4D97-AF65-F5344CB8AC3E}">
        <p14:creationId xmlns:p14="http://schemas.microsoft.com/office/powerpoint/2010/main" val="14885379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Roboto" panose="02000000000000000000" pitchFamily="2" charset="0"/>
                <a:ea typeface="Roboto" panose="02000000000000000000" pitchFamily="2" charset="0"/>
              </a:rPr>
              <a:t>Énigme des lunettes</a:t>
            </a:r>
          </a:p>
        </p:txBody>
      </p:sp>
      <p:pic>
        <p:nvPicPr>
          <p:cNvPr id="4" name="Image 3" descr="Une saisie d'écran avec une image sur laquelle il y a 9 personnes. Chacune d'elle a une bulle mentionnant une déficience, une situation de santé (information donnée grâce à un des verres des lunettes trouvé dans le jeu). La seconde lunette trouvée dans le jeu révèle l'expression &quot;handicap invisible&quot;." title="Indice de l'énigme quelle caractéristique commune ressort de cette foule ?"/>
          <p:cNvPicPr>
            <a:picLocks noChangeAspect="1"/>
          </p:cNvPicPr>
          <p:nvPr/>
        </p:nvPicPr>
        <p:blipFill>
          <a:blip r:embed="rId3"/>
          <a:stretch>
            <a:fillRect/>
          </a:stretch>
        </p:blipFill>
        <p:spPr>
          <a:xfrm>
            <a:off x="219075" y="2022475"/>
            <a:ext cx="6875077" cy="3978275"/>
          </a:xfrm>
          <a:prstGeom prst="rect">
            <a:avLst/>
          </a:prstGeom>
        </p:spPr>
      </p:pic>
      <p:pic>
        <p:nvPicPr>
          <p:cNvPr id="5" name="Image 4" descr="Handicap invisible" title="Réponse de l'égnime Quelle caractéristique commune ressort de cette foule ?"/>
          <p:cNvPicPr>
            <a:picLocks noChangeAspect="1"/>
          </p:cNvPicPr>
          <p:nvPr/>
        </p:nvPicPr>
        <p:blipFill>
          <a:blip r:embed="rId4"/>
          <a:stretch>
            <a:fillRect/>
          </a:stretch>
        </p:blipFill>
        <p:spPr>
          <a:xfrm>
            <a:off x="7267575" y="2782093"/>
            <a:ext cx="4514850" cy="2438400"/>
          </a:xfrm>
          <a:prstGeom prst="rect">
            <a:avLst/>
          </a:prstGeom>
        </p:spPr>
      </p:pic>
    </p:spTree>
    <p:extLst>
      <p:ext uri="{BB962C8B-B14F-4D97-AF65-F5344CB8AC3E}">
        <p14:creationId xmlns:p14="http://schemas.microsoft.com/office/powerpoint/2010/main" val="18283587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Roboto" panose="02000000000000000000" pitchFamily="2" charset="0"/>
                <a:ea typeface="Roboto" panose="02000000000000000000" pitchFamily="2" charset="0"/>
              </a:rPr>
              <a:t>Énigme du miroir</a:t>
            </a:r>
          </a:p>
        </p:txBody>
      </p:sp>
      <p:pic>
        <p:nvPicPr>
          <p:cNvPr id="4" name="Image 3" descr="Les deux pièces trouvées dans le jeu un socle et un miroir sont jointes. Le miroir permet de voir une écriture inversée." title="Visuel de l'énigme du miroir"/>
          <p:cNvPicPr>
            <a:picLocks noChangeAspect="1"/>
          </p:cNvPicPr>
          <p:nvPr/>
        </p:nvPicPr>
        <p:blipFill>
          <a:blip r:embed="rId3"/>
          <a:stretch>
            <a:fillRect/>
          </a:stretch>
        </p:blipFill>
        <p:spPr>
          <a:xfrm>
            <a:off x="352425" y="1980405"/>
            <a:ext cx="6984815" cy="4041775"/>
          </a:xfrm>
          <a:prstGeom prst="rect">
            <a:avLst/>
          </a:prstGeom>
        </p:spPr>
      </p:pic>
      <p:pic>
        <p:nvPicPr>
          <p:cNvPr id="5" name="Image 4" descr="La question est &quot;Qu'est ce qui met en péril l'estime de soi des personnes en situation de handicap ?&quot;. La réponse apparait est &quot;Stigmatisation&quot;." title="Réponse à l'énigme du miroir"/>
          <p:cNvPicPr>
            <a:picLocks noChangeAspect="1"/>
          </p:cNvPicPr>
          <p:nvPr/>
        </p:nvPicPr>
        <p:blipFill>
          <a:blip r:embed="rId4"/>
          <a:stretch>
            <a:fillRect/>
          </a:stretch>
        </p:blipFill>
        <p:spPr>
          <a:xfrm>
            <a:off x="7491412" y="2758281"/>
            <a:ext cx="4524375" cy="2486025"/>
          </a:xfrm>
          <a:prstGeom prst="rect">
            <a:avLst/>
          </a:prstGeom>
        </p:spPr>
      </p:pic>
    </p:spTree>
    <p:extLst>
      <p:ext uri="{BB962C8B-B14F-4D97-AF65-F5344CB8AC3E}">
        <p14:creationId xmlns:p14="http://schemas.microsoft.com/office/powerpoint/2010/main" val="35884754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Roboto" panose="02000000000000000000" pitchFamily="2" charset="0"/>
                <a:ea typeface="Roboto" panose="02000000000000000000" pitchFamily="2" charset="0"/>
              </a:rPr>
              <a:t>Énigme enveloppes (ensemble 1) </a:t>
            </a:r>
          </a:p>
        </p:txBody>
      </p:sp>
      <p:sp>
        <p:nvSpPr>
          <p:cNvPr id="3" name="Espace réservé du contenu 2"/>
          <p:cNvSpPr>
            <a:spLocks noGrp="1"/>
          </p:cNvSpPr>
          <p:nvPr>
            <p:ph idx="1"/>
          </p:nvPr>
        </p:nvSpPr>
        <p:spPr/>
        <p:txBody>
          <a:bodyPr/>
          <a:lstStyle/>
          <a:p>
            <a:r>
              <a:rPr lang="fr-FR" dirty="0">
                <a:latin typeface="Roboto" panose="02000000000000000000" pitchFamily="2" charset="0"/>
                <a:ea typeface="Roboto" panose="02000000000000000000" pitchFamily="2" charset="0"/>
              </a:rPr>
              <a:t>3 enveloppes</a:t>
            </a:r>
          </a:p>
        </p:txBody>
      </p:sp>
      <p:pic>
        <p:nvPicPr>
          <p:cNvPr id="4" name="Image 3" descr="Trois feuilles sont présentées. Chaque feuille a sur une partie un contenu qui pointe sur une syllabe et une autre partie qui pointe sur une autre syllabe." title="Contenus ouverts de l'énigme des envelopp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6882" y="2350294"/>
            <a:ext cx="3600000" cy="3600000"/>
          </a:xfrm>
          <a:prstGeom prst="rect">
            <a:avLst/>
          </a:prstGeom>
          <a:noFill/>
        </p:spPr>
      </p:pic>
      <p:pic>
        <p:nvPicPr>
          <p:cNvPr id="5" name="Image 4" descr="La question est &quot;à quoi faut-il prêter attention lors de la conception d'un document ?&quot;. La réponse est &quot;Lisibilité&quot;." title="Réponse à l'énigme des enveloppes"/>
          <p:cNvPicPr>
            <a:picLocks noChangeAspect="1"/>
          </p:cNvPicPr>
          <p:nvPr/>
        </p:nvPicPr>
        <p:blipFill>
          <a:blip r:embed="rId4"/>
          <a:stretch>
            <a:fillRect/>
          </a:stretch>
        </p:blipFill>
        <p:spPr>
          <a:xfrm>
            <a:off x="7024687" y="3195638"/>
            <a:ext cx="4524375" cy="2438400"/>
          </a:xfrm>
          <a:prstGeom prst="rect">
            <a:avLst/>
          </a:prstGeom>
        </p:spPr>
      </p:pic>
    </p:spTree>
    <p:extLst>
      <p:ext uri="{BB962C8B-B14F-4D97-AF65-F5344CB8AC3E}">
        <p14:creationId xmlns:p14="http://schemas.microsoft.com/office/powerpoint/2010/main" val="37739284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Roboto" panose="02000000000000000000" pitchFamily="2" charset="0"/>
                <a:ea typeface="Roboto" panose="02000000000000000000" pitchFamily="2" charset="0"/>
              </a:rPr>
              <a:t>Énigme enveloppes (ensemble 2)</a:t>
            </a:r>
          </a:p>
        </p:txBody>
      </p:sp>
      <p:sp>
        <p:nvSpPr>
          <p:cNvPr id="3" name="Espace réservé du contenu 2"/>
          <p:cNvSpPr>
            <a:spLocks noGrp="1"/>
          </p:cNvSpPr>
          <p:nvPr>
            <p:ph idx="1"/>
          </p:nvPr>
        </p:nvSpPr>
        <p:spPr/>
        <p:txBody>
          <a:bodyPr/>
          <a:lstStyle/>
          <a:p>
            <a:r>
              <a:rPr lang="fr-FR" dirty="0">
                <a:latin typeface="Roboto" panose="02000000000000000000" pitchFamily="2" charset="0"/>
                <a:ea typeface="Roboto" panose="02000000000000000000" pitchFamily="2" charset="0"/>
              </a:rPr>
              <a:t>1 enveloppe + 1 liée</a:t>
            </a:r>
          </a:p>
        </p:txBody>
      </p:sp>
      <p:pic>
        <p:nvPicPr>
          <p:cNvPr id="4" name="Image 3" descr="indice 1 : &#10;Päättely, substantiivi.&#10;Filosofia. yleisesti päättely tarkoittaa kognitiivista prosessia, jossa olettamuksesta edetään perustellusti johtopäätökseen.&#10;Päättely jakaantuu kolmeen päälajiin: induktio, deduktio ja abduktio. Induktiossa, joka ei säilytä totuutta päätellään rajallisesta todistusaineistosta yleiseen lainalaisuuteen. Esimerkiksi jos näemme 999 mustaa korppia, voimme siitä päätellä induktion avulla, että myös tuhannes korppi on musta. Deduktiossa, joka on välttämättä totuuden säilyttävä, päätellään yleisestä erityiseen. Jos siis johtopäätös on tosi, myös olettamukset ovat tosia. Tavanomainen logiikan sääntöjen mukaan etenevä päättely on luonteeltaan deduktiviista. Abduktiossa puolestaan edetään todetusta ilmiöstä mahdolliseen selitykseen. Abduktiota käytetään tyypillisesti rikostutkimuksessa, jossa todisteiden perusteella pyritään löytämään tapahtuneelle selitys. Lisäksi on analogiapäättelyä, jossa johtopäätökseen saavutaan samankaltaisuuden perusteella. Tutkimuskohteen perusteella voidaan myös erottaa teoreettinen ja käytännöllinen päättely.&#10; &#10;Synonyymi : Inferenssi.&#10;Lähdeviittaus tähän sivuun:&#10;Tieteen termipankki 5.05.2019: Filosofia:päättely. (Tarkka osoite: https://tieteentermipankki.fi/wiki/Filosofia:päättely" title="Visuels des deux niveaux d'aide sur inférenc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2419350"/>
            <a:ext cx="5619750" cy="4214813"/>
          </a:xfrm>
          <a:prstGeom prst="rect">
            <a:avLst/>
          </a:prstGeom>
        </p:spPr>
      </p:pic>
      <p:pic>
        <p:nvPicPr>
          <p:cNvPr id="5" name="Image 4" descr="La question &quot;Un processus de raisonnement&quot;. La réponse est &quot;Inférence&quot;." title="Réponse à l'énigme des enveloppes avec une aide"/>
          <p:cNvPicPr>
            <a:picLocks noChangeAspect="1"/>
          </p:cNvPicPr>
          <p:nvPr/>
        </p:nvPicPr>
        <p:blipFill>
          <a:blip r:embed="rId4"/>
          <a:stretch>
            <a:fillRect/>
          </a:stretch>
        </p:blipFill>
        <p:spPr>
          <a:xfrm>
            <a:off x="6958012" y="3274218"/>
            <a:ext cx="4562475" cy="2505075"/>
          </a:xfrm>
          <a:prstGeom prst="rect">
            <a:avLst/>
          </a:prstGeom>
        </p:spPr>
      </p:pic>
    </p:spTree>
    <p:extLst>
      <p:ext uri="{BB962C8B-B14F-4D97-AF65-F5344CB8AC3E}">
        <p14:creationId xmlns:p14="http://schemas.microsoft.com/office/powerpoint/2010/main" val="14654472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Roboto" panose="02000000000000000000" pitchFamily="2" charset="0"/>
                <a:ea typeface="Roboto" panose="02000000000000000000" pitchFamily="2" charset="0"/>
              </a:rPr>
              <a:t>Énigme enveloppes (ensemble 3)</a:t>
            </a:r>
          </a:p>
        </p:txBody>
      </p:sp>
      <p:sp>
        <p:nvSpPr>
          <p:cNvPr id="3" name="Espace réservé du contenu 2"/>
          <p:cNvSpPr>
            <a:spLocks noGrp="1"/>
          </p:cNvSpPr>
          <p:nvPr>
            <p:ph idx="1"/>
          </p:nvPr>
        </p:nvSpPr>
        <p:spPr/>
        <p:txBody>
          <a:bodyPr/>
          <a:lstStyle/>
          <a:p>
            <a:r>
              <a:rPr lang="fr-FR" dirty="0">
                <a:latin typeface="Roboto" panose="02000000000000000000" pitchFamily="2" charset="0"/>
                <a:ea typeface="Roboto" panose="02000000000000000000" pitchFamily="2" charset="0"/>
              </a:rPr>
              <a:t>3 enveloppes</a:t>
            </a:r>
          </a:p>
        </p:txBody>
      </p:sp>
      <p:pic>
        <p:nvPicPr>
          <p:cNvPr id="4" name="Image 3" descr="Il y a un indice de grande taille avec un labyrinthe thermogonflé sur lequel apparaissent des points en braille. Un second indice donne les correspondances entre le braille et l'alphabet latin. Le troisième indice précise qu'un point précède les lettres en braille et que ce point indique une lettre en majuscule." title="Visuel de l'énigme du labyrinth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2343150"/>
            <a:ext cx="5581650" cy="4186238"/>
          </a:xfrm>
          <a:prstGeom prst="rect">
            <a:avLst/>
          </a:prstGeom>
        </p:spPr>
      </p:pic>
      <p:pic>
        <p:nvPicPr>
          <p:cNvPr id="5" name="Image 4" descr="La question est &quot;Elle est nécessaire pour sortir du labyrinthe de l'école inclusive&quot;. La réponse est &quot;Collaboration&quot;." title="énigme du labyrinthe"/>
          <p:cNvPicPr>
            <a:picLocks noChangeAspect="1"/>
          </p:cNvPicPr>
          <p:nvPr/>
        </p:nvPicPr>
        <p:blipFill>
          <a:blip r:embed="rId4"/>
          <a:stretch>
            <a:fillRect/>
          </a:stretch>
        </p:blipFill>
        <p:spPr>
          <a:xfrm>
            <a:off x="6819900" y="3202781"/>
            <a:ext cx="4533900" cy="2466975"/>
          </a:xfrm>
          <a:prstGeom prst="rect">
            <a:avLst/>
          </a:prstGeom>
        </p:spPr>
      </p:pic>
    </p:spTree>
    <p:extLst>
      <p:ext uri="{BB962C8B-B14F-4D97-AF65-F5344CB8AC3E}">
        <p14:creationId xmlns:p14="http://schemas.microsoft.com/office/powerpoint/2010/main" val="11370094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Roboto" panose="02000000000000000000" pitchFamily="2" charset="0"/>
                <a:ea typeface="Roboto" panose="02000000000000000000" pitchFamily="2" charset="0"/>
                <a:cs typeface="Calibri" panose="020F0502020204030204" pitchFamily="34" charset="0"/>
              </a:rPr>
              <a:t>É</a:t>
            </a:r>
            <a:r>
              <a:rPr lang="fr-FR" dirty="0" smtClean="0">
                <a:latin typeface="Roboto" panose="02000000000000000000" pitchFamily="2" charset="0"/>
                <a:ea typeface="Roboto" panose="02000000000000000000" pitchFamily="2" charset="0"/>
              </a:rPr>
              <a:t>nigme </a:t>
            </a:r>
            <a:r>
              <a:rPr lang="fr-FR" dirty="0">
                <a:latin typeface="Roboto" panose="02000000000000000000" pitchFamily="2" charset="0"/>
                <a:ea typeface="Roboto" panose="02000000000000000000" pitchFamily="2" charset="0"/>
              </a:rPr>
              <a:t>du tableau effaçable</a:t>
            </a:r>
          </a:p>
        </p:txBody>
      </p:sp>
      <p:pic>
        <p:nvPicPr>
          <p:cNvPr id="4" name="Image 3" descr="Un tableau avec des traces essuyés avec une éponge. Certaines lettres restent sur le tableau même après l'usage de l'éponge." title="énigme 1 de la salle 3"/>
          <p:cNvPicPr>
            <a:picLocks noChangeAspect="1"/>
          </p:cNvPicPr>
          <p:nvPr/>
        </p:nvPicPr>
        <p:blipFill>
          <a:blip r:embed="rId3"/>
          <a:stretch>
            <a:fillRect/>
          </a:stretch>
        </p:blipFill>
        <p:spPr>
          <a:xfrm>
            <a:off x="409575" y="2074970"/>
            <a:ext cx="6657975" cy="3852648"/>
          </a:xfrm>
          <a:prstGeom prst="rect">
            <a:avLst/>
          </a:prstGeom>
        </p:spPr>
      </p:pic>
      <p:pic>
        <p:nvPicPr>
          <p:cNvPr id="5" name="Image 4" descr="La question est &quot;?&quot;. La réponse est &quot;accessibilité&quot;." title="Réponse à l'égnime 1 de la salle 3"/>
          <p:cNvPicPr>
            <a:picLocks noChangeAspect="1"/>
          </p:cNvPicPr>
          <p:nvPr/>
        </p:nvPicPr>
        <p:blipFill>
          <a:blip r:embed="rId4"/>
          <a:stretch>
            <a:fillRect/>
          </a:stretch>
        </p:blipFill>
        <p:spPr>
          <a:xfrm>
            <a:off x="6362700" y="2947905"/>
            <a:ext cx="5419725" cy="2358313"/>
          </a:xfrm>
          <a:prstGeom prst="rect">
            <a:avLst/>
          </a:prstGeom>
        </p:spPr>
      </p:pic>
    </p:spTree>
    <p:extLst>
      <p:ext uri="{BB962C8B-B14F-4D97-AF65-F5344CB8AC3E}">
        <p14:creationId xmlns:p14="http://schemas.microsoft.com/office/powerpoint/2010/main" val="25149355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Roboto" panose="02000000000000000000" pitchFamily="2" charset="0"/>
                <a:ea typeface="Roboto" panose="02000000000000000000" pitchFamily="2" charset="0"/>
              </a:rPr>
              <a:t>Énigme de la lampe</a:t>
            </a:r>
          </a:p>
        </p:txBody>
      </p:sp>
      <p:sp>
        <p:nvSpPr>
          <p:cNvPr id="3" name="Espace réservé du contenu 2"/>
          <p:cNvSpPr>
            <a:spLocks noGrp="1"/>
          </p:cNvSpPr>
          <p:nvPr>
            <p:ph idx="1"/>
          </p:nvPr>
        </p:nvSpPr>
        <p:spPr/>
        <p:txBody>
          <a:bodyPr/>
          <a:lstStyle/>
          <a:p>
            <a:r>
              <a:rPr lang="fr-FR" dirty="0">
                <a:latin typeface="Roboto" panose="02000000000000000000" pitchFamily="2" charset="0"/>
                <a:ea typeface="Roboto" panose="02000000000000000000" pitchFamily="2" charset="0"/>
              </a:rPr>
              <a:t>1 enveloppe</a:t>
            </a:r>
          </a:p>
        </p:txBody>
      </p:sp>
      <p:pic>
        <p:nvPicPr>
          <p:cNvPr id="4" name="Image 3" descr="Une obélisque est représentée. Elle porte en écriture fluorescente un dessin d'une bouche suivie d'un = et de la lettre B." title="énigme 2 de la salle 3"/>
          <p:cNvPicPr>
            <a:picLocks noChangeAspect="1"/>
          </p:cNvPicPr>
          <p:nvPr/>
        </p:nvPicPr>
        <p:blipFill>
          <a:blip r:embed="rId3"/>
          <a:stretch>
            <a:fillRect/>
          </a:stretch>
        </p:blipFill>
        <p:spPr>
          <a:xfrm>
            <a:off x="447675" y="2371726"/>
            <a:ext cx="6576041" cy="3805237"/>
          </a:xfrm>
          <a:prstGeom prst="rect">
            <a:avLst/>
          </a:prstGeom>
        </p:spPr>
      </p:pic>
      <p:pic>
        <p:nvPicPr>
          <p:cNvPr id="5" name="Image 4" descr="La question est &quot;...?&quot;. La réponse est &quot;Besoins&quot;." title="Réponse à l'égnime 2 de la salle 3"/>
          <p:cNvPicPr>
            <a:picLocks noChangeAspect="1"/>
          </p:cNvPicPr>
          <p:nvPr/>
        </p:nvPicPr>
        <p:blipFill>
          <a:blip r:embed="rId4"/>
          <a:stretch>
            <a:fillRect/>
          </a:stretch>
        </p:blipFill>
        <p:spPr>
          <a:xfrm>
            <a:off x="5923965" y="2971799"/>
            <a:ext cx="5820360" cy="2550319"/>
          </a:xfrm>
          <a:prstGeom prst="rect">
            <a:avLst/>
          </a:prstGeom>
        </p:spPr>
      </p:pic>
    </p:spTree>
    <p:extLst>
      <p:ext uri="{BB962C8B-B14F-4D97-AF65-F5344CB8AC3E}">
        <p14:creationId xmlns:p14="http://schemas.microsoft.com/office/powerpoint/2010/main" val="11103553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Roboto" panose="02000000000000000000" pitchFamily="2" charset="0"/>
                <a:ea typeface="Roboto" panose="02000000000000000000" pitchFamily="2" charset="0"/>
              </a:rPr>
              <a:t>Énigme du puzzle</a:t>
            </a:r>
          </a:p>
        </p:txBody>
      </p:sp>
      <p:pic>
        <p:nvPicPr>
          <p:cNvPr id="4" name="Image 3" descr="Une saisie d'écran de l'inventaire du joueur apparait, l'écran est divisé en deux parties. Dans le champ gauche, des pièces de puzzle sont entourées. Dans le champ droit, un puzzle partiellement complété apparait. Sur le puzzle, il y a une tête d'où part trois bulles. Dans une bulle apparait les syllabes &quot;prati&quot; et &quot;que&quot;. Dans une autre bulle apparaissent les syllabes &quot;ad&quot;, &quot;ap&quot; et &quot;ter&quot;. Dans une autre bulle, les lettres &quot;s&quot; et &quot;a&quot;." title="Indice de l'énigme 3 de la salle 3"/>
          <p:cNvPicPr>
            <a:picLocks noChangeAspect="1"/>
          </p:cNvPicPr>
          <p:nvPr/>
        </p:nvPicPr>
        <p:blipFill>
          <a:blip r:embed="rId3"/>
          <a:stretch>
            <a:fillRect/>
          </a:stretch>
        </p:blipFill>
        <p:spPr>
          <a:xfrm>
            <a:off x="5095875" y="2008426"/>
            <a:ext cx="6887963" cy="3985731"/>
          </a:xfrm>
          <a:prstGeom prst="rect">
            <a:avLst/>
          </a:prstGeom>
        </p:spPr>
      </p:pic>
      <p:pic>
        <p:nvPicPr>
          <p:cNvPr id="5" name="Image 4" descr="La question est &quot;... ?&quot;. La réponse est &quot;Adapter sa pratique&quot;." title="Réponse à l'égnime 3 de la salle 3"/>
          <p:cNvPicPr>
            <a:picLocks noChangeAspect="1"/>
          </p:cNvPicPr>
          <p:nvPr/>
        </p:nvPicPr>
        <p:blipFill>
          <a:blip r:embed="rId4"/>
          <a:stretch>
            <a:fillRect/>
          </a:stretch>
        </p:blipFill>
        <p:spPr>
          <a:xfrm>
            <a:off x="219075" y="2793517"/>
            <a:ext cx="5495925" cy="2415548"/>
          </a:xfrm>
          <a:prstGeom prst="rect">
            <a:avLst/>
          </a:prstGeom>
        </p:spPr>
      </p:pic>
    </p:spTree>
    <p:extLst>
      <p:ext uri="{BB962C8B-B14F-4D97-AF65-F5344CB8AC3E}">
        <p14:creationId xmlns:p14="http://schemas.microsoft.com/office/powerpoint/2010/main" val="5937987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Roboto" panose="02000000000000000000" pitchFamily="2" charset="0"/>
                <a:ea typeface="Roboto" panose="02000000000000000000" pitchFamily="2" charset="0"/>
              </a:rPr>
              <a:t>Énigme enveloppes (ensemble 4)</a:t>
            </a:r>
          </a:p>
        </p:txBody>
      </p:sp>
      <p:pic>
        <p:nvPicPr>
          <p:cNvPr id="4" name="Espace réservé du contenu 3" descr="Il y a trois indices. Le premier indice a sur une ligne une suite de points en braille et sur une seconde ligne des mains qui forment des signes. Un second indice intitulé dactlologie donne les correspondances entre les signes de main et l'alphabet latin. Le troisième indice est la correspondance entre l'alphabet braille et l'alphabet latin." title="Indices de l'énigme 4 de la salle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38200" y="2368947"/>
            <a:ext cx="5120468" cy="3840350"/>
          </a:xfrm>
        </p:spPr>
      </p:pic>
      <p:sp>
        <p:nvSpPr>
          <p:cNvPr id="5" name="Espace réservé du contenu 2"/>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2 </a:t>
            </a:r>
            <a:r>
              <a:rPr lang="fr-FR" dirty="0">
                <a:latin typeface="Roboto" panose="02000000000000000000" pitchFamily="2" charset="0"/>
                <a:ea typeface="Roboto" panose="02000000000000000000" pitchFamily="2" charset="0"/>
              </a:rPr>
              <a:t>enveloppes</a:t>
            </a:r>
            <a:r>
              <a:rPr lang="fr-FR" dirty="0"/>
              <a:t> + 1 ancienne </a:t>
            </a:r>
          </a:p>
        </p:txBody>
      </p:sp>
      <p:pic>
        <p:nvPicPr>
          <p:cNvPr id="6" name="Image 5" descr="La question est &quot;... ?&quot;. La réponse est &quot;personne ressource&quot;." title="Réponse à l'énigme 4 de la salle 3"/>
          <p:cNvPicPr>
            <a:picLocks noChangeAspect="1"/>
          </p:cNvPicPr>
          <p:nvPr/>
        </p:nvPicPr>
        <p:blipFill>
          <a:blip r:embed="rId4"/>
          <a:stretch>
            <a:fillRect/>
          </a:stretch>
        </p:blipFill>
        <p:spPr>
          <a:xfrm>
            <a:off x="6263468" y="3105149"/>
            <a:ext cx="5395132" cy="2368947"/>
          </a:xfrm>
          <a:prstGeom prst="rect">
            <a:avLst/>
          </a:prstGeom>
        </p:spPr>
      </p:pic>
    </p:spTree>
    <p:extLst>
      <p:ext uri="{BB962C8B-B14F-4D97-AF65-F5344CB8AC3E}">
        <p14:creationId xmlns:p14="http://schemas.microsoft.com/office/powerpoint/2010/main" val="6159001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latin typeface="Roboto" panose="02000000000000000000" pitchFamily="2" charset="0"/>
                <a:ea typeface="Roboto" panose="02000000000000000000" pitchFamily="2" charset="0"/>
              </a:rPr>
              <a:t>Que retenez-vous du jeu ?</a:t>
            </a:r>
          </a:p>
        </p:txBody>
      </p:sp>
      <p:sp>
        <p:nvSpPr>
          <p:cNvPr id="5" name="Espace réservé du texte 4"/>
          <p:cNvSpPr>
            <a:spLocks noGrp="1"/>
          </p:cNvSpPr>
          <p:nvPr>
            <p:ph type="body" idx="1"/>
          </p:nvPr>
        </p:nvSpPr>
        <p:spPr/>
        <p:txBody>
          <a:bodyPr/>
          <a:lstStyle/>
          <a:p>
            <a:endParaRPr lang="fr-FR"/>
          </a:p>
        </p:txBody>
      </p:sp>
    </p:spTree>
    <p:extLst>
      <p:ext uri="{BB962C8B-B14F-4D97-AF65-F5344CB8AC3E}">
        <p14:creationId xmlns:p14="http://schemas.microsoft.com/office/powerpoint/2010/main" val="41923801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Utilité du jeu </a:t>
            </a:r>
            <a:r>
              <a:rPr lang="fr-FR" smtClean="0"/>
              <a:t>pour vous ?</a:t>
            </a:r>
            <a:endParaRPr lang="fr-FR"/>
          </a:p>
        </p:txBody>
      </p:sp>
      <p:sp>
        <p:nvSpPr>
          <p:cNvPr id="3" name="Espace réservé du contenu 2"/>
          <p:cNvSpPr>
            <a:spLocks noGrp="1"/>
          </p:cNvSpPr>
          <p:nvPr>
            <p:ph idx="1"/>
          </p:nvPr>
        </p:nvSpPr>
        <p:spPr/>
        <p:txBody>
          <a:bodyPr/>
          <a:lstStyle/>
          <a:p>
            <a:endParaRPr lang="fr-FR"/>
          </a:p>
        </p:txBody>
      </p:sp>
    </p:spTree>
    <p:extLst>
      <p:ext uri="{BB962C8B-B14F-4D97-AF65-F5344CB8AC3E}">
        <p14:creationId xmlns:p14="http://schemas.microsoft.com/office/powerpoint/2010/main" val="32002209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079500"/>
            <a:ext cx="10515600" cy="1325563"/>
          </a:xfrm>
        </p:spPr>
        <p:txBody>
          <a:bodyPr/>
          <a:lstStyle/>
          <a:p>
            <a:r>
              <a:rPr lang="fr-FR" dirty="0">
                <a:latin typeface="Roboto" panose="02000000000000000000" pitchFamily="2" charset="0"/>
                <a:ea typeface="Roboto" panose="02000000000000000000" pitchFamily="2" charset="0"/>
              </a:rPr>
              <a:t>Jeu et coquille en libre accès 		</a:t>
            </a:r>
          </a:p>
        </p:txBody>
      </p:sp>
      <p:sp>
        <p:nvSpPr>
          <p:cNvPr id="3" name="Espace réservé du contenu 2"/>
          <p:cNvSpPr>
            <a:spLocks noGrp="1"/>
          </p:cNvSpPr>
          <p:nvPr>
            <p:ph idx="1"/>
          </p:nvPr>
        </p:nvSpPr>
        <p:spPr>
          <a:xfrm>
            <a:off x="838200" y="3337559"/>
            <a:ext cx="10797540" cy="1668781"/>
          </a:xfrm>
        </p:spPr>
        <p:txBody>
          <a:bodyPr>
            <a:normAutofit/>
          </a:bodyPr>
          <a:lstStyle/>
          <a:p>
            <a:pPr marL="0" indent="0">
              <a:buNone/>
            </a:pPr>
            <a:r>
              <a:rPr lang="fr-FR" u="sng" dirty="0">
                <a:latin typeface="Roboto" panose="02000000000000000000" pitchFamily="2" charset="0"/>
                <a:ea typeface="Roboto" panose="02000000000000000000" pitchFamily="2" charset="0"/>
                <a:hlinkClick r:id="rId2"/>
              </a:rPr>
              <a:t>https://</a:t>
            </a:r>
            <a:r>
              <a:rPr lang="fr-FR" u="sng" dirty="0" smtClean="0">
                <a:latin typeface="Roboto" panose="02000000000000000000" pitchFamily="2" charset="0"/>
                <a:ea typeface="Roboto" panose="02000000000000000000" pitchFamily="2" charset="0"/>
                <a:hlinkClick r:id="rId2"/>
              </a:rPr>
              <a:t>www.inshea.fr/fr/content/serious-games-de-lorna</a:t>
            </a:r>
            <a:endParaRPr lang="fr-FR" u="sng"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8493803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sz="4000" dirty="0">
                <a:latin typeface="Roboto" panose="02000000000000000000" pitchFamily="2" charset="0"/>
                <a:ea typeface="Roboto" panose="02000000000000000000" pitchFamily="2" charset="0"/>
              </a:rPr>
              <a:t>Les thèmes visés</a:t>
            </a:r>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4213687567"/>
              </p:ext>
            </p:extLst>
          </p:nvPr>
        </p:nvGraphicFramePr>
        <p:xfrm>
          <a:off x="5183188" y="987425"/>
          <a:ext cx="7008812" cy="5870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Espace réservé du texte 6"/>
          <p:cNvSpPr>
            <a:spLocks noGrp="1"/>
          </p:cNvSpPr>
          <p:nvPr>
            <p:ph type="body" sz="half" idx="2"/>
          </p:nvPr>
        </p:nvSpPr>
        <p:spPr>
          <a:xfrm>
            <a:off x="839788" y="2900362"/>
            <a:ext cx="3932237" cy="2968625"/>
          </a:xfrm>
        </p:spPr>
        <p:txBody>
          <a:bodyPr/>
          <a:lstStyle/>
          <a:p>
            <a:pPr marL="285750" indent="-285750">
              <a:buFont typeface="Arial" panose="020B0604020202020204" pitchFamily="34" charset="0"/>
              <a:buChar char="•"/>
            </a:pPr>
            <a:r>
              <a:rPr lang="fr-FR" dirty="0">
                <a:latin typeface="Roboto" panose="02000000000000000000" pitchFamily="2" charset="0"/>
                <a:ea typeface="Roboto" panose="02000000000000000000" pitchFamily="2" charset="0"/>
              </a:rPr>
              <a:t>Dans les énigmes</a:t>
            </a:r>
          </a:p>
          <a:p>
            <a:pPr marL="285750" indent="-285750">
              <a:buFont typeface="Arial" panose="020B0604020202020204" pitchFamily="34" charset="0"/>
              <a:buChar char="•"/>
            </a:pPr>
            <a:r>
              <a:rPr lang="fr-FR" dirty="0">
                <a:latin typeface="Roboto" panose="02000000000000000000" pitchFamily="2" charset="0"/>
                <a:ea typeface="Roboto" panose="02000000000000000000" pitchFamily="2" charset="0"/>
              </a:rPr>
              <a:t>Dans les indices</a:t>
            </a:r>
          </a:p>
          <a:p>
            <a:pPr marL="285750" indent="-285750">
              <a:buFont typeface="Arial" panose="020B0604020202020204" pitchFamily="34" charset="0"/>
              <a:buChar char="•"/>
            </a:pPr>
            <a:r>
              <a:rPr lang="fr-FR" dirty="0">
                <a:latin typeface="Roboto" panose="02000000000000000000" pitchFamily="2" charset="0"/>
                <a:ea typeface="Roboto" panose="02000000000000000000" pitchFamily="2" charset="0"/>
              </a:rPr>
              <a:t>Dans les processus de travail</a:t>
            </a:r>
          </a:p>
          <a:p>
            <a:pPr marL="285750" indent="-285750">
              <a:buFont typeface="Arial" panose="020B0604020202020204" pitchFamily="34" charset="0"/>
              <a:buChar char="•"/>
            </a:pPr>
            <a:endParaRPr lang="fr-FR" dirty="0">
              <a:latin typeface="Roboto" panose="02000000000000000000" pitchFamily="2" charset="0"/>
              <a:ea typeface="Roboto" panose="02000000000000000000" pitchFamily="2" charset="0"/>
            </a:endParaRPr>
          </a:p>
          <a:p>
            <a:endParaRPr lang="fr-FR"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475275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vert="horz" lIns="91440" tIns="45720" rIns="91440" bIns="45720" rtlCol="0" anchor="b">
            <a:normAutofit/>
          </a:bodyPr>
          <a:lstStyle/>
          <a:p>
            <a:r>
              <a:rPr lang="fr-FR" dirty="0">
                <a:latin typeface="Roboto" panose="02000000000000000000" pitchFamily="2" charset="0"/>
                <a:ea typeface="Roboto" panose="02000000000000000000" pitchFamily="2" charset="0"/>
              </a:rPr>
              <a:t>Retour sur les énigmes</a:t>
            </a:r>
          </a:p>
        </p:txBody>
      </p:sp>
      <p:sp>
        <p:nvSpPr>
          <p:cNvPr id="5" name="Espace réservé du texte 4"/>
          <p:cNvSpPr>
            <a:spLocks noGrp="1"/>
          </p:cNvSpPr>
          <p:nvPr>
            <p:ph type="body" idx="1"/>
          </p:nvPr>
        </p:nvSpPr>
        <p:spPr/>
        <p:txBody>
          <a:bodyPr/>
          <a:lstStyle/>
          <a:p>
            <a:endParaRPr lang="fr-FR"/>
          </a:p>
        </p:txBody>
      </p:sp>
    </p:spTree>
    <p:extLst>
      <p:ext uri="{BB962C8B-B14F-4D97-AF65-F5344CB8AC3E}">
        <p14:creationId xmlns:p14="http://schemas.microsoft.com/office/powerpoint/2010/main" val="28324835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Roboto" panose="02000000000000000000" pitchFamily="2" charset="0"/>
                <a:ea typeface="Roboto" panose="02000000000000000000" pitchFamily="2" charset="0"/>
              </a:rPr>
              <a:t>Énigme de la corde</a:t>
            </a:r>
          </a:p>
        </p:txBody>
      </p:sp>
      <p:sp>
        <p:nvSpPr>
          <p:cNvPr id="3" name="Espace réservé du contenu 2"/>
          <p:cNvSpPr>
            <a:spLocks noGrp="1"/>
          </p:cNvSpPr>
          <p:nvPr>
            <p:ph idx="1"/>
          </p:nvPr>
        </p:nvSpPr>
        <p:spPr/>
        <p:txBody>
          <a:bodyPr/>
          <a:lstStyle/>
          <a:p>
            <a:r>
              <a:rPr lang="fr-FR" dirty="0"/>
              <a:t>2 </a:t>
            </a:r>
            <a:r>
              <a:rPr lang="fr-FR" dirty="0">
                <a:latin typeface="Roboto" panose="02000000000000000000" pitchFamily="2" charset="0"/>
                <a:ea typeface="Roboto" panose="02000000000000000000" pitchFamily="2" charset="0"/>
              </a:rPr>
              <a:t>enveloppes</a:t>
            </a:r>
          </a:p>
        </p:txBody>
      </p:sp>
      <p:pic>
        <p:nvPicPr>
          <p:cNvPr id="6" name="Imag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90345" y="2474321"/>
            <a:ext cx="6870895" cy="3860840"/>
          </a:xfrm>
          <a:prstGeom prst="rect">
            <a:avLst/>
          </a:prstGeom>
        </p:spPr>
      </p:pic>
      <p:pic>
        <p:nvPicPr>
          <p:cNvPr id="7" name="Image 6"/>
          <p:cNvPicPr>
            <a:picLocks noChangeAspect="1"/>
          </p:cNvPicPr>
          <p:nvPr/>
        </p:nvPicPr>
        <p:blipFill>
          <a:blip r:embed="rId4"/>
          <a:stretch>
            <a:fillRect/>
          </a:stretch>
        </p:blipFill>
        <p:spPr>
          <a:xfrm>
            <a:off x="6850966" y="3360263"/>
            <a:ext cx="4818991" cy="2023810"/>
          </a:xfrm>
          <a:prstGeom prst="rect">
            <a:avLst/>
          </a:prstGeom>
        </p:spPr>
      </p:pic>
    </p:spTree>
    <p:extLst>
      <p:ext uri="{BB962C8B-B14F-4D97-AF65-F5344CB8AC3E}">
        <p14:creationId xmlns:p14="http://schemas.microsoft.com/office/powerpoint/2010/main" val="6686430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Roboto" panose="02000000000000000000" pitchFamily="2" charset="0"/>
                <a:ea typeface="Roboto" panose="02000000000000000000" pitchFamily="2" charset="0"/>
              </a:rPr>
              <a:t>Énigme des boules</a:t>
            </a:r>
          </a:p>
        </p:txBody>
      </p:sp>
      <p:pic>
        <p:nvPicPr>
          <p:cNvPr id="5" name="Imag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0793" y="1890161"/>
            <a:ext cx="7316577" cy="4086478"/>
          </a:xfrm>
          <a:prstGeom prst="rect">
            <a:avLst/>
          </a:prstGeom>
        </p:spPr>
      </p:pic>
      <p:pic>
        <p:nvPicPr>
          <p:cNvPr id="7" name="Image 6"/>
          <p:cNvPicPr>
            <a:picLocks noChangeAspect="1"/>
          </p:cNvPicPr>
          <p:nvPr/>
        </p:nvPicPr>
        <p:blipFill>
          <a:blip r:embed="rId4"/>
          <a:stretch>
            <a:fillRect/>
          </a:stretch>
        </p:blipFill>
        <p:spPr>
          <a:xfrm>
            <a:off x="6362460" y="2771188"/>
            <a:ext cx="5544324" cy="2324424"/>
          </a:xfrm>
          <a:prstGeom prst="rect">
            <a:avLst/>
          </a:prstGeom>
        </p:spPr>
      </p:pic>
    </p:spTree>
    <p:extLst>
      <p:ext uri="{BB962C8B-B14F-4D97-AF65-F5344CB8AC3E}">
        <p14:creationId xmlns:p14="http://schemas.microsoft.com/office/powerpoint/2010/main" val="23146165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Roboto" panose="02000000000000000000" pitchFamily="2" charset="0"/>
                <a:ea typeface="Roboto" panose="02000000000000000000" pitchFamily="2" charset="0"/>
              </a:rPr>
              <a:t>Énigme où il faut se baisser</a:t>
            </a:r>
          </a:p>
        </p:txBody>
      </p:sp>
      <p:pic>
        <p:nvPicPr>
          <p:cNvPr id="5" name="Espace réservé du contenu 4" descr="En écriture grammaticalement correcte, la réponse est : Il faut savoir changer de posture. Les indices étaient : &#10;Ile  &#10;Faux &#10;ça voir&#10;Chant Geai&#10;Deux&#10;Pause Tür." title="l'énigme &quot;Comment être o'lécoute des besoins ?&quot;."/>
          <p:cNvPicPr>
            <a:picLocks noGrp="1" noChangeAspect="1"/>
          </p:cNvPicPr>
          <p:nvPr>
            <p:ph idx="1"/>
          </p:nvPr>
        </p:nvPicPr>
        <p:blipFill>
          <a:blip r:embed="rId3"/>
          <a:stretch>
            <a:fillRect/>
          </a:stretch>
        </p:blipFill>
        <p:spPr>
          <a:xfrm>
            <a:off x="4495800" y="1406241"/>
            <a:ext cx="7410450" cy="1735575"/>
          </a:xfrm>
          <a:prstGeom prst="rect">
            <a:avLst/>
          </a:prstGeom>
        </p:spPr>
      </p:pic>
      <p:sp>
        <p:nvSpPr>
          <p:cNvPr id="6" name="Espace réservé du contenu 2"/>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Roboto" panose="02000000000000000000" pitchFamily="2" charset="0"/>
                <a:ea typeface="Roboto" panose="02000000000000000000" pitchFamily="2" charset="0"/>
              </a:rPr>
              <a:t>1 enveloppe</a:t>
            </a:r>
          </a:p>
        </p:txBody>
      </p:sp>
      <p:pic>
        <p:nvPicPr>
          <p:cNvPr id="7" name="Image 6" descr="C'est une salle avec du mobilier renversé : des chaises, des tables... Sous certains meubles, il y a une enveloppe qui scintille. &#10;Ces enveloppes qui scintillent contiennent des indices pour répondre à l'énigme &quot;Comment être o'lécoute des besoins ?&quot;." title="Visuel de l'énigme où il fallait se baisser">
            <a:extLst>
              <a:ext uri="{FF2B5EF4-FFF2-40B4-BE49-F238E27FC236}">
                <a16:creationId xmlns:a16="http://schemas.microsoft.com/office/drawing/2014/main" id="{CC10349E-F23F-EE43-8119-533646017486}"/>
              </a:ext>
            </a:extLst>
          </p:cNvPr>
          <p:cNvPicPr>
            <a:picLocks noChangeAspect="1"/>
          </p:cNvPicPr>
          <p:nvPr/>
        </p:nvPicPr>
        <p:blipFill>
          <a:blip r:embed="rId4"/>
          <a:stretch>
            <a:fillRect/>
          </a:stretch>
        </p:blipFill>
        <p:spPr>
          <a:xfrm>
            <a:off x="400050" y="2556302"/>
            <a:ext cx="6981825" cy="4040045"/>
          </a:xfrm>
          <a:prstGeom prst="rect">
            <a:avLst/>
          </a:prstGeom>
        </p:spPr>
      </p:pic>
    </p:spTree>
    <p:extLst>
      <p:ext uri="{BB962C8B-B14F-4D97-AF65-F5344CB8AC3E}">
        <p14:creationId xmlns:p14="http://schemas.microsoft.com/office/powerpoint/2010/main" val="7366684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9575" y="250825"/>
            <a:ext cx="10515600" cy="474661"/>
          </a:xfrm>
        </p:spPr>
        <p:txBody>
          <a:bodyPr>
            <a:noAutofit/>
          </a:bodyPr>
          <a:lstStyle/>
          <a:p>
            <a:r>
              <a:rPr lang="fr-FR" dirty="0">
                <a:latin typeface="Roboto" panose="02000000000000000000" pitchFamily="2" charset="0"/>
                <a:ea typeface="Roboto" panose="02000000000000000000" pitchFamily="2" charset="0"/>
              </a:rPr>
              <a:t>Énigme des roues</a:t>
            </a:r>
          </a:p>
        </p:txBody>
      </p:sp>
      <p:pic>
        <p:nvPicPr>
          <p:cNvPr id="5" name="Espace réservé du contenu 4" descr="Il y a deux grandes roues fixes. Une qui porte la mention de &quot;Chacun de nous est acteur&quot; et l'autre roue qui inqiue &quot;Application des lois&quot;. Il faut placer un engrenage pour faire bouger les deux grandes roues. Quatre engrenages sont possibles comme élément liant les deux grandes roues : les locaux, la communication, ses représentations, les besoins de la personne.&#10;" title="Image de l'énigme des roues"/>
          <p:cNvPicPr>
            <a:picLocks noGrp="1" noChangeAspect="1"/>
          </p:cNvPicPr>
          <p:nvPr>
            <p:ph idx="1"/>
          </p:nvPr>
        </p:nvPicPr>
        <p:blipFill rotWithShape="1">
          <a:blip r:embed="rId3">
            <a:extLst>
              <a:ext uri="{28A0092B-C50C-407E-A947-70E740481C1C}">
                <a14:useLocalDpi xmlns:a14="http://schemas.microsoft.com/office/drawing/2010/main" val="0"/>
              </a:ext>
            </a:extLst>
          </a:blip>
          <a:srcRect l="19123" t="8351"/>
          <a:stretch/>
        </p:blipFill>
        <p:spPr>
          <a:xfrm>
            <a:off x="2754086" y="792877"/>
            <a:ext cx="9437914" cy="5992585"/>
          </a:xfrm>
        </p:spPr>
      </p:pic>
    </p:spTree>
    <p:extLst>
      <p:ext uri="{BB962C8B-B14F-4D97-AF65-F5344CB8AC3E}">
        <p14:creationId xmlns:p14="http://schemas.microsoft.com/office/powerpoint/2010/main" val="32282982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43353"/>
            <a:ext cx="10515600" cy="1325563"/>
          </a:xfrm>
        </p:spPr>
        <p:txBody>
          <a:bodyPr/>
          <a:lstStyle/>
          <a:p>
            <a:r>
              <a:rPr lang="fr-FR" dirty="0">
                <a:latin typeface="Roboto" panose="02000000000000000000" pitchFamily="2" charset="0"/>
                <a:ea typeface="Roboto" panose="02000000000000000000" pitchFamily="2" charset="0"/>
              </a:rPr>
              <a:t>Énigme du </a:t>
            </a:r>
            <a:r>
              <a:rPr lang="fr-FR" i="1" dirty="0" err="1">
                <a:latin typeface="Roboto" panose="02000000000000000000" pitchFamily="2" charset="0"/>
                <a:ea typeface="Roboto" panose="02000000000000000000" pitchFamily="2" charset="0"/>
              </a:rPr>
              <a:t>Mastermind</a:t>
            </a:r>
            <a:endParaRPr lang="fr-FR" i="1" dirty="0">
              <a:latin typeface="Roboto" panose="02000000000000000000" pitchFamily="2" charset="0"/>
              <a:ea typeface="Roboto" panose="02000000000000000000" pitchFamily="2" charset="0"/>
            </a:endParaRPr>
          </a:p>
        </p:txBody>
      </p:sp>
      <p:pic>
        <p:nvPicPr>
          <p:cNvPr id="4" name="Image 3" descr="Un panneau avec le logo de l'ORNA et de l'INSHEA indique : Combien approximativement existe-t-il de fiches ORNA ? Le hasard vous aidera peut-être!&quot;. La réponse 250 est indiquée." title="énigme de la fin de la salle 1"/>
          <p:cNvPicPr>
            <a:picLocks noChangeAspect="1"/>
          </p:cNvPicPr>
          <p:nvPr/>
        </p:nvPicPr>
        <p:blipFill>
          <a:blip r:embed="rId3"/>
          <a:stretch>
            <a:fillRect/>
          </a:stretch>
        </p:blipFill>
        <p:spPr>
          <a:xfrm>
            <a:off x="1871662" y="1690688"/>
            <a:ext cx="8448675" cy="4888840"/>
          </a:xfrm>
          <a:prstGeom prst="rect">
            <a:avLst/>
          </a:prstGeom>
        </p:spPr>
      </p:pic>
    </p:spTree>
    <p:extLst>
      <p:ext uri="{BB962C8B-B14F-4D97-AF65-F5344CB8AC3E}">
        <p14:creationId xmlns:p14="http://schemas.microsoft.com/office/powerpoint/2010/main" val="29762857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735</TotalTime>
  <Words>726</Words>
  <Application>Microsoft Office PowerPoint</Application>
  <PresentationFormat>Grand écran</PresentationFormat>
  <Paragraphs>86</Paragraphs>
  <Slides>21</Slides>
  <Notes>15</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21</vt:i4>
      </vt:variant>
    </vt:vector>
  </HeadingPairs>
  <TitlesOfParts>
    <vt:vector size="26" baseType="lpstr">
      <vt:lpstr>Arial</vt:lpstr>
      <vt:lpstr>Calibri</vt:lpstr>
      <vt:lpstr>Calibri Light</vt:lpstr>
      <vt:lpstr>Roboto</vt:lpstr>
      <vt:lpstr>Thème Office</vt:lpstr>
      <vt:lpstr>E-LearningScape ACCESS</vt:lpstr>
      <vt:lpstr>Que retenez-vous du jeu ?</vt:lpstr>
      <vt:lpstr>Les thèmes visés</vt:lpstr>
      <vt:lpstr>Retour sur les énigmes</vt:lpstr>
      <vt:lpstr>Énigme de la corde</vt:lpstr>
      <vt:lpstr>Énigme des boules</vt:lpstr>
      <vt:lpstr>Énigme où il faut se baisser</vt:lpstr>
      <vt:lpstr>Énigme des roues</vt:lpstr>
      <vt:lpstr>Énigme du Mastermind</vt:lpstr>
      <vt:lpstr>Énigme des papyrus</vt:lpstr>
      <vt:lpstr>Énigme des lunettes</vt:lpstr>
      <vt:lpstr>Énigme du miroir</vt:lpstr>
      <vt:lpstr>Énigme enveloppes (ensemble 1) </vt:lpstr>
      <vt:lpstr>Énigme enveloppes (ensemble 2)</vt:lpstr>
      <vt:lpstr>Énigme enveloppes (ensemble 3)</vt:lpstr>
      <vt:lpstr>Énigme du tableau effaçable</vt:lpstr>
      <vt:lpstr>Énigme de la lampe</vt:lpstr>
      <vt:lpstr>Énigme du puzzle</vt:lpstr>
      <vt:lpstr>Énigme enveloppes (ensemble 4)</vt:lpstr>
      <vt:lpstr>Utilité du jeu pour vous ?</vt:lpstr>
      <vt:lpstr>Jeu et coquille en libre accès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Mathieu MURATET;Mélissa ARNETON</dc:creator>
  <cp:lastModifiedBy>Mathieu MURATET</cp:lastModifiedBy>
  <cp:revision>47</cp:revision>
  <dcterms:created xsi:type="dcterms:W3CDTF">2020-02-10T08:40:38Z</dcterms:created>
  <dcterms:modified xsi:type="dcterms:W3CDTF">2023-11-15T14:05:45Z</dcterms:modified>
</cp:coreProperties>
</file>